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4028" r:id="rId1"/>
  </p:sldMasterIdLst>
  <p:notesMasterIdLst>
    <p:notesMasterId r:id="rId17"/>
  </p:notesMasterIdLst>
  <p:handoutMasterIdLst>
    <p:handoutMasterId r:id="rId18"/>
  </p:handoutMasterIdLst>
  <p:sldIdLst>
    <p:sldId id="578" r:id="rId2"/>
    <p:sldId id="416" r:id="rId3"/>
    <p:sldId id="417" r:id="rId4"/>
    <p:sldId id="656" r:id="rId5"/>
    <p:sldId id="797" r:id="rId6"/>
    <p:sldId id="635" r:id="rId7"/>
    <p:sldId id="808" r:id="rId8"/>
    <p:sldId id="735" r:id="rId9"/>
    <p:sldId id="802" r:id="rId10"/>
    <p:sldId id="807" r:id="rId11"/>
    <p:sldId id="803" r:id="rId12"/>
    <p:sldId id="805" r:id="rId13"/>
    <p:sldId id="806" r:id="rId14"/>
    <p:sldId id="809" r:id="rId15"/>
    <p:sldId id="486" r:id="rId16"/>
  </p:sldIdLst>
  <p:sldSz cx="9906000" cy="6858000" type="A4"/>
  <p:notesSz cx="6807200" cy="9939338"/>
  <p:embeddedFontLst>
    <p:embeddedFont>
      <p:font typeface="Rix정고딕 B" panose="020B0600000101010101" charset="-127"/>
      <p:regular r:id="rId19"/>
    </p:embeddedFont>
    <p:embeddedFont>
      <p:font typeface="나눔고딕 Bold" panose="020B0600000101010101" charset="-127"/>
      <p:regular r:id="rId20"/>
      <p:bold r:id="rId21"/>
    </p:embeddedFont>
    <p:embeddedFont>
      <p:font typeface="나눔고딕 ExtraBold" panose="020B0600000101010101" charset="-127"/>
      <p:bold r:id="rId22"/>
    </p:embeddedFont>
    <p:embeddedFont>
      <p:font typeface="나눔명조 ExtraBold" panose="020B0600000101010101" charset="-127"/>
      <p:bold r:id="rId23"/>
    </p:embeddedFont>
    <p:embeddedFont>
      <p:font typeface="HY견고딕" panose="02030600000101010101" pitchFamily="18" charset="-127"/>
      <p:regular r:id="rId24"/>
    </p:embeddedFont>
    <p:embeddedFont>
      <p:font typeface="Wingdings 2" panose="05020102010507070707" pitchFamily="18" charset="2"/>
      <p:regular r:id="rId25"/>
    </p:embeddedFont>
    <p:embeddedFont>
      <p:font typeface="맑은 고딕" panose="020B0503020000020004" pitchFamily="50" charset="-127"/>
      <p:regular r:id="rId26"/>
      <p:bold r:id="rId2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20">
          <p15:clr>
            <a:srgbClr val="A4A3A4"/>
          </p15:clr>
        </p15:guide>
        <p15:guide id="2" orient="horz" pos="935">
          <p15:clr>
            <a:srgbClr val="A4A3A4"/>
          </p15:clr>
        </p15:guide>
        <p15:guide id="3" pos="3982">
          <p15:clr>
            <a:srgbClr val="A4A3A4"/>
          </p15:clr>
        </p15:guide>
        <p15:guide id="4" pos="1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0066A4"/>
    <a:srgbClr val="CCDAEC"/>
    <a:srgbClr val="F5F51F"/>
    <a:srgbClr val="B5D8F5"/>
    <a:srgbClr val="00A5DA"/>
    <a:srgbClr val="F2F2F2"/>
    <a:srgbClr val="606060"/>
    <a:srgbClr val="D3E8F9"/>
    <a:srgbClr val="FEF9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64" autoAdjust="0"/>
    <p:restoredTop sz="98537" autoAdjust="0"/>
  </p:normalViewPr>
  <p:slideViewPr>
    <p:cSldViewPr showGuides="1">
      <p:cViewPr varScale="1">
        <p:scale>
          <a:sx n="113" d="100"/>
          <a:sy n="113" d="100"/>
        </p:scale>
        <p:origin x="1494" y="108"/>
      </p:cViewPr>
      <p:guideLst>
        <p:guide orient="horz" pos="4020"/>
        <p:guide orient="horz" pos="935"/>
        <p:guide pos="3982"/>
        <p:guide pos="1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9786" cy="496967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1"/>
            <a:ext cx="2949786" cy="496967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8E0D8C18-CB4C-493E-99A1-AAC2539052BF}" type="datetimeFigureOut">
              <a:rPr lang="ko-KR" altLang="en-US" smtClean="0"/>
              <a:pPr/>
              <a:t>2025-12-31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40647"/>
            <a:ext cx="2949786" cy="49696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7"/>
            <a:ext cx="2949786" cy="49696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B7D48A77-8934-49AD-B05E-726131F22F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45534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9786" cy="496967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1"/>
            <a:ext cx="2949786" cy="496967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8C2EE3E4-C13D-4EDB-A390-D6FDDA80217B}" type="datetimeFigureOut">
              <a:rPr lang="ko-KR" altLang="en-US" smtClean="0"/>
              <a:pPr/>
              <a:t>2025-12-31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16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6" rIns="91431" bIns="4571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431" tIns="45716" rIns="91431" bIns="4571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40647"/>
            <a:ext cx="2949786" cy="49696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47"/>
            <a:ext cx="2949786" cy="49696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B917CD2B-5118-4CB1-B5B9-E45438C7C1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00597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질의응답    </a:t>
            </a:r>
            <a:r>
              <a:rPr lang="en-US" altLang="ko-KR" dirty="0"/>
              <a:t>Question &amp; Answer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17CD2B-5118-4CB1-B5B9-E45438C7C18B}" type="slidenum">
              <a:rPr lang="ko-KR" altLang="en-US" smtClean="0">
                <a:solidFill>
                  <a:prstClr val="black"/>
                </a:solidFill>
              </a:rPr>
              <a:pPr/>
              <a:t>15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776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안업체일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6"/>
          <p:cNvSpPr>
            <a:spLocks noChangeArrowheads="1"/>
          </p:cNvSpPr>
          <p:nvPr userDrawn="1"/>
        </p:nvSpPr>
        <p:spPr bwMode="gray">
          <a:xfrm>
            <a:off x="4829543" y="6629959"/>
            <a:ext cx="294954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fontAlgn="base">
              <a:spcAft>
                <a:spcPct val="0"/>
              </a:spcAft>
              <a:defRPr/>
            </a:pPr>
            <a:r>
              <a:rPr kumimoji="1" lang="en-US" altLang="ko-KR" sz="900" b="1" baseline="-25000" dirty="0">
                <a:solidFill>
                  <a:srgbClr val="969696"/>
                </a:solidFill>
                <a:latin typeface="나눔고딕 Bold" pitchFamily="50" charset="-127"/>
                <a:ea typeface="나눔고딕 Bold" pitchFamily="50" charset="-127"/>
              </a:rPr>
              <a:t>Ⅱ-</a:t>
            </a:r>
            <a:fld id="{B594C557-0322-4A66-B28C-4F41E74B7091}" type="slidenum">
              <a:rPr kumimoji="1" lang="en-US" altLang="ko-KR" sz="900" b="1" baseline="-25000" smtClean="0">
                <a:solidFill>
                  <a:srgbClr val="969696"/>
                </a:solidFill>
                <a:latin typeface="나눔고딕 Bold" pitchFamily="50" charset="-127"/>
                <a:ea typeface="나눔고딕 Bold" pitchFamily="50" charset="-127"/>
              </a:rPr>
              <a:pPr algn="ctr" fontAlgn="base">
                <a:spcAft>
                  <a:spcPct val="0"/>
                </a:spcAft>
                <a:defRPr/>
              </a:pPr>
              <a:t>‹#›</a:t>
            </a:fld>
            <a:endParaRPr kumimoji="1" lang="en-US" altLang="ko-KR" sz="900" b="1" baseline="-25000" dirty="0">
              <a:solidFill>
                <a:srgbClr val="969696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66871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6"/>
          <p:cNvSpPr>
            <a:spLocks noGrp="1"/>
          </p:cNvSpPr>
          <p:nvPr>
            <p:ph type="title"/>
          </p:nvPr>
        </p:nvSpPr>
        <p:spPr>
          <a:xfrm>
            <a:off x="286072" y="280969"/>
            <a:ext cx="9239436" cy="406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rtlCol="0" anchor="ctr">
            <a:spAutoFit/>
            <a:scene3d>
              <a:camera prst="orthographicFront"/>
              <a:lightRig rig="threePt" dir="t"/>
            </a:scene3d>
            <a:sp3d extrusionH="12700" contourW="57150">
              <a:bevelT w="0" h="95250"/>
              <a:bevelB w="12700"/>
              <a:contourClr>
                <a:schemeClr val="bg1"/>
              </a:contourClr>
            </a:sp3d>
          </a:bodyPr>
          <a:lstStyle>
            <a:lvl1pPr algn="l">
              <a:defRPr lang="ko-KR" altLang="en-US" sz="2200" kern="0" dirty="0">
                <a:ln w="11430"/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Arial" pitchFamily="34" charset="0"/>
              </a:defRPr>
            </a:lvl1pPr>
          </a:lstStyle>
          <a:p>
            <a:pPr marL="79375" lvl="0" indent="-79375" algn="l" defTabSz="885825" rtl="0" eaLnBrk="0" fontAlgn="base" latinLnBrk="1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7F7F7F"/>
              </a:buClr>
              <a:buSzPct val="140000"/>
              <a:tabLst>
                <a:tab pos="5648325" algn="l"/>
              </a:tabLst>
              <a:defRPr/>
            </a:pPr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>
            <a:grayscl/>
          </a:blip>
          <a:srcRect l="18390" b="5920"/>
          <a:stretch>
            <a:fillRect/>
          </a:stretch>
        </p:blipFill>
        <p:spPr bwMode="auto">
          <a:xfrm>
            <a:off x="0" y="1"/>
            <a:ext cx="9906000" cy="4617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2"/>
          <p:cNvSpPr>
            <a:spLocks noChangeArrowheads="1"/>
          </p:cNvSpPr>
          <p:nvPr/>
        </p:nvSpPr>
        <p:spPr bwMode="gray">
          <a:xfrm>
            <a:off x="4873453" y="6625927"/>
            <a:ext cx="158698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>
              <a:defRPr/>
            </a:pPr>
            <a:fld id="{49D67EC9-A56B-44C1-AE0C-8DD87BBFF0DF}" type="slidenum">
              <a:rPr lang="en-US" altLang="ko-KR" sz="900" smtClean="0">
                <a:solidFill>
                  <a:srgbClr val="969696"/>
                </a:solidFill>
                <a:latin typeface="HY견고딕" pitchFamily="18" charset="-127"/>
                <a:ea typeface="HY견고딕" pitchFamily="18" charset="-127"/>
              </a:rPr>
              <a:pPr algn="ctr">
                <a:defRPr/>
              </a:pPr>
              <a:t>‹#›</a:t>
            </a:fld>
            <a:endParaRPr lang="en-US" altLang="ko-KR" sz="900" dirty="0">
              <a:solidFill>
                <a:srgbClr val="96969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8301372" y="594209"/>
            <a:ext cx="1604628" cy="172244"/>
          </a:xfrm>
          <a:prstGeom prst="rect">
            <a:avLst/>
          </a:prstGeom>
          <a:solidFill>
            <a:srgbClr val="848484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9" name="그림 8" descr="Untitled-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7690" y="6530945"/>
            <a:ext cx="850344" cy="32705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44" r:id="rId2"/>
    <p:sldLayoutId id="2147484047" r:id="rId3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kumimoji="0" lang="ko-KR" altLang="en-US" sz="28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나눔고딕 ExtraBold" pitchFamily="50" charset="-127"/>
          <a:ea typeface="나눔고딕 ExtraBold" pitchFamily="50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1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67050" y="1556792"/>
            <a:ext cx="365997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00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회원사</a:t>
            </a:r>
            <a:r>
              <a:rPr lang="ko-KR" altLang="en-US" sz="3000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 로그인 매뉴얼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30"/>
          <p:cNvSpPr txBox="1">
            <a:spLocks noChangeArrowheads="1"/>
          </p:cNvSpPr>
          <p:nvPr/>
        </p:nvSpPr>
        <p:spPr bwMode="gray">
          <a:xfrm>
            <a:off x="5853101" y="2487613"/>
            <a:ext cx="372057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latinLnBrk="0">
              <a:defRPr/>
            </a:pPr>
            <a:r>
              <a:rPr lang="ko-KR" altLang="en-US" sz="900" kern="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>
                    <a:lumMod val="65000"/>
                  </a:prstClr>
                </a:solidFill>
                <a:latin typeface="나눔고딕 ExtraBold" pitchFamily="50" charset="-127"/>
                <a:ea typeface="나눔고딕 ExtraBold" pitchFamily="50" charset="-127"/>
              </a:rPr>
              <a:t>한국순환자원유통지원센터 유통지원시스템 회원사 로그인 매뉴얼</a:t>
            </a:r>
            <a:endParaRPr lang="en-US" altLang="ko-KR" sz="900" kern="0" dirty="0">
              <a:ln>
                <a:solidFill>
                  <a:srgbClr val="4F81BD">
                    <a:alpha val="0"/>
                  </a:srgbClr>
                </a:solidFill>
              </a:ln>
              <a:solidFill>
                <a:prstClr val="white">
                  <a:lumMod val="65000"/>
                </a:prst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82236" y="3500438"/>
            <a:ext cx="3907268" cy="7662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216000" anchor="ctr"/>
          <a:lstStyle/>
          <a:p>
            <a:pPr latinLnBrk="0">
              <a:defRPr/>
            </a:pPr>
            <a:r>
              <a:rPr lang="ko-KR" altLang="en-US" sz="20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로그인 및 정보관리</a:t>
            </a:r>
          </a:p>
        </p:txBody>
      </p:sp>
      <p:sp>
        <p:nvSpPr>
          <p:cNvPr id="30" name="TextBox 43"/>
          <p:cNvSpPr txBox="1">
            <a:spLocks noChangeArrowheads="1"/>
          </p:cNvSpPr>
          <p:nvPr/>
        </p:nvSpPr>
        <p:spPr bwMode="auto">
          <a:xfrm>
            <a:off x="4952999" y="3571876"/>
            <a:ext cx="1250724" cy="60662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216000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000" b="0" kern="0" baseline="0" dirty="0">
                <a:solidFill>
                  <a:srgbClr val="4F81BD">
                    <a:lumMod val="75000"/>
                  </a:srgbClr>
                </a:solidFill>
                <a:latin typeface="나눔명조 ExtraBold" pitchFamily="18" charset="-127"/>
                <a:ea typeface="나눔명조 ExtraBold" pitchFamily="18" charset="-127"/>
              </a:rPr>
              <a:t>Ⅰ.</a:t>
            </a:r>
            <a:endParaRPr kumimoji="0" lang="ko-KR" altLang="en-US" sz="3000" b="0" kern="0" baseline="0" dirty="0">
              <a:solidFill>
                <a:srgbClr val="4F81BD">
                  <a:lumMod val="75000"/>
                </a:srgbClr>
              </a:solidFill>
              <a:latin typeface="나눔명조 ExtraBold" pitchFamily="18" charset="-127"/>
              <a:ea typeface="나눔명조 ExtraBold" pitchFamily="18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376936" y="2029049"/>
            <a:ext cx="648072" cy="30956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216000" anchor="ctr"/>
          <a:lstStyle/>
          <a:p>
            <a:pPr latinLnBrk="0">
              <a:defRPr/>
            </a:pPr>
            <a:r>
              <a:rPr lang="en-US" altLang="ko-KR" sz="4400" kern="0" dirty="0">
                <a:solidFill>
                  <a:prstClr val="black"/>
                </a:solidFill>
                <a:latin typeface="나눔명조 ExtraBold" pitchFamily="18" charset="-127"/>
                <a:ea typeface="나눔명조 ExtraBold" pitchFamily="18" charset="-127"/>
              </a:rPr>
              <a:t>I</a:t>
            </a:r>
            <a:r>
              <a:rPr lang="en-US" altLang="ko-KR" sz="4000" kern="0" dirty="0">
                <a:solidFill>
                  <a:prstClr val="black"/>
                </a:solidFill>
                <a:latin typeface="나눔명조 ExtraBold" pitchFamily="18" charset="-127"/>
                <a:ea typeface="나눔명조 ExtraBold" pitchFamily="18" charset="-127"/>
              </a:rPr>
              <a:t>.</a:t>
            </a:r>
            <a:r>
              <a:rPr lang="en-US" altLang="ko-KR" sz="4000" kern="0" dirty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ko-KR" altLang="en-US" sz="4000" kern="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922392" y="1998365"/>
            <a:ext cx="4433888" cy="30956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216000" anchor="ctr"/>
          <a:lstStyle/>
          <a:p>
            <a:pPr latinLnBrk="0">
              <a:defRPr/>
            </a:pPr>
            <a:r>
              <a:rPr lang="ko-KR" altLang="en-US" sz="3500" kern="0" dirty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로그인 및 정보관리</a:t>
            </a:r>
          </a:p>
        </p:txBody>
      </p:sp>
      <p:sp>
        <p:nvSpPr>
          <p:cNvPr id="9" name="Text Box 30"/>
          <p:cNvSpPr txBox="1">
            <a:spLocks noChangeArrowheads="1"/>
          </p:cNvSpPr>
          <p:nvPr/>
        </p:nvSpPr>
        <p:spPr bwMode="gray">
          <a:xfrm>
            <a:off x="6164978" y="1484784"/>
            <a:ext cx="372057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latinLnBrk="0">
              <a:defRPr/>
            </a:pPr>
            <a:r>
              <a:rPr lang="ko-KR" altLang="en-US" sz="900" kern="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>
                    <a:lumMod val="65000"/>
                  </a:prstClr>
                </a:solidFill>
                <a:latin typeface="나눔고딕 ExtraBold" pitchFamily="50" charset="-127"/>
                <a:ea typeface="나눔고딕 ExtraBold" pitchFamily="50" charset="-127"/>
              </a:rPr>
              <a:t>한국순환자원유통지원센터 유통지원시스템 사용자 매뉴얼</a:t>
            </a:r>
            <a:endParaRPr lang="en-US" altLang="ko-KR" sz="900" kern="0" dirty="0">
              <a:ln>
                <a:solidFill>
                  <a:srgbClr val="4F81BD">
                    <a:alpha val="0"/>
                  </a:srgbClr>
                </a:solidFill>
              </a:ln>
              <a:solidFill>
                <a:prstClr val="white">
                  <a:lumMod val="65000"/>
                </a:prst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142984" y="2960948"/>
            <a:ext cx="2658030" cy="3780420"/>
          </a:xfrm>
          <a:prstGeom prst="rect">
            <a:avLst/>
          </a:prstGeom>
          <a:noFill/>
          <a:ln w="12700" cap="flat" cmpd="sng" algn="ctr">
            <a:noFill/>
            <a:prstDash val="solid"/>
            <a:headEnd/>
            <a:tailEnd/>
          </a:ln>
          <a:effectLst/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" h="38100" prst="artDeco"/>
            </a:sp3d>
          </a:bodyPr>
          <a:lstStyle/>
          <a:p>
            <a:pPr marL="0" lvl="1" defTabSz="1330325" fontAlgn="base" latinLnBrk="0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Clr>
                <a:prstClr val="black">
                  <a:lumMod val="75000"/>
                  <a:lumOff val="25000"/>
                </a:prstClr>
              </a:buClr>
              <a:buSzPct val="70000"/>
              <a:tabLst>
                <a:tab pos="5648325" algn="l"/>
              </a:tabLst>
              <a:defRPr/>
            </a:pPr>
            <a:r>
              <a:rPr kumimoji="1" lang="ko-KR" altLang="en-US" kern="0" spc="-70" dirty="0">
                <a:solidFill>
                  <a:srgbClr val="7F7F7F"/>
                </a:solidFill>
                <a:latin typeface="나눔고딕 Bold" pitchFamily="50" charset="-127"/>
                <a:ea typeface="나눔고딕 Bold" pitchFamily="50" charset="-127"/>
              </a:rPr>
              <a:t>로그인</a:t>
            </a:r>
            <a:endParaRPr kumimoji="1" lang="en-US" altLang="ko-KR" kern="0" spc="-70" dirty="0">
              <a:solidFill>
                <a:srgbClr val="7F7F7F"/>
              </a:solidFill>
              <a:latin typeface="나눔고딕 Bold" pitchFamily="50" charset="-127"/>
              <a:ea typeface="나눔고딕 Bold" pitchFamily="50" charset="-127"/>
            </a:endParaRPr>
          </a:p>
          <a:p>
            <a:pPr marL="0" lvl="1" defTabSz="1330325" fontAlgn="base" latinLnBrk="0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Clr>
                <a:prstClr val="black">
                  <a:lumMod val="75000"/>
                  <a:lumOff val="25000"/>
                </a:prstClr>
              </a:buClr>
              <a:buSzPct val="70000"/>
              <a:tabLst>
                <a:tab pos="5648325" algn="l"/>
              </a:tabLst>
              <a:defRPr/>
            </a:pPr>
            <a:r>
              <a:rPr kumimoji="1" lang="ko-KR" altLang="en-US" kern="0" spc="-70" dirty="0">
                <a:solidFill>
                  <a:srgbClr val="7F7F7F"/>
                </a:solidFill>
                <a:latin typeface="나눔고딕 Bold" pitchFamily="50" charset="-127"/>
                <a:ea typeface="나눔고딕 Bold" pitchFamily="50" charset="-127"/>
              </a:rPr>
              <a:t>내정보관리</a:t>
            </a:r>
            <a:endParaRPr kumimoji="1" lang="en-US" altLang="ko-KR" kern="0" spc="-70" dirty="0">
              <a:solidFill>
                <a:srgbClr val="7F7F7F"/>
              </a:solidFill>
              <a:latin typeface="나눔고딕 Bold" pitchFamily="50" charset="-127"/>
              <a:ea typeface="나눔고딕 Bold" pitchFamily="50" charset="-127"/>
            </a:endParaRPr>
          </a:p>
          <a:p>
            <a:pPr marL="0" lvl="1" defTabSz="1330325" fontAlgn="base" latinLnBrk="0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Clr>
                <a:prstClr val="black">
                  <a:lumMod val="75000"/>
                  <a:lumOff val="25000"/>
                </a:prstClr>
              </a:buClr>
              <a:buSzPct val="70000"/>
              <a:tabLst>
                <a:tab pos="5648325" algn="l"/>
              </a:tabLst>
              <a:defRPr/>
            </a:pPr>
            <a:r>
              <a:rPr kumimoji="1" lang="ko-KR" altLang="en-US" kern="0" spc="-70" dirty="0">
                <a:solidFill>
                  <a:srgbClr val="7F7F7F"/>
                </a:solidFill>
                <a:latin typeface="나눔고딕 Bold" pitchFamily="50" charset="-127"/>
                <a:ea typeface="나눔고딕 Bold" pitchFamily="50" charset="-127"/>
              </a:rPr>
              <a:t>계정관리</a:t>
            </a:r>
            <a:endParaRPr kumimoji="1" lang="en-US" altLang="ko-KR" kern="0" spc="-70" dirty="0">
              <a:solidFill>
                <a:srgbClr val="7F7F7F"/>
              </a:solidFill>
              <a:latin typeface="나눔고딕 Bold" pitchFamily="50" charset="-127"/>
              <a:ea typeface="나눔고딕 Bold" pitchFamily="50" charset="-127"/>
            </a:endParaRPr>
          </a:p>
          <a:p>
            <a:pPr marL="0" lvl="1" defTabSz="1330325" fontAlgn="base" latinLnBrk="0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Clr>
                <a:prstClr val="black">
                  <a:lumMod val="75000"/>
                  <a:lumOff val="25000"/>
                </a:prstClr>
              </a:buClr>
              <a:buSzPct val="70000"/>
              <a:tabLst>
                <a:tab pos="5648325" algn="l"/>
              </a:tabLst>
              <a:defRPr/>
            </a:pPr>
            <a:r>
              <a:rPr kumimoji="1" lang="ko-KR" altLang="en-US" kern="0" spc="-70" dirty="0" err="1">
                <a:solidFill>
                  <a:srgbClr val="7F7F7F"/>
                </a:solidFill>
                <a:latin typeface="나눔고딕 Bold" pitchFamily="50" charset="-127"/>
                <a:ea typeface="나눔고딕 Bold" pitchFamily="50" charset="-127"/>
              </a:rPr>
              <a:t>알림앱</a:t>
            </a:r>
            <a:r>
              <a:rPr kumimoji="1" lang="ko-KR" altLang="en-US" kern="0" spc="-70" dirty="0">
                <a:solidFill>
                  <a:srgbClr val="7F7F7F"/>
                </a:solidFill>
                <a:latin typeface="나눔고딕 Bold" pitchFamily="50" charset="-127"/>
                <a:ea typeface="나눔고딕 Bold" pitchFamily="50" charset="-127"/>
              </a:rPr>
              <a:t> 설치</a:t>
            </a:r>
          </a:p>
          <a:p>
            <a:pPr marL="0" lvl="1" defTabSz="1330325" fontAlgn="base" latinLnBrk="0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Clr>
                <a:prstClr val="black">
                  <a:lumMod val="75000"/>
                  <a:lumOff val="25000"/>
                </a:prstClr>
              </a:buClr>
              <a:buSzPct val="70000"/>
              <a:tabLst>
                <a:tab pos="5648325" algn="l"/>
              </a:tabLst>
              <a:defRPr/>
            </a:pPr>
            <a:endParaRPr kumimoji="1" lang="ko-KR" altLang="en-US" kern="0" spc="-70" dirty="0">
              <a:solidFill>
                <a:srgbClr val="7F7F7F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pic>
        <p:nvPicPr>
          <p:cNvPr id="10" name="그림 9" descr="그림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43461" y="3060334"/>
            <a:ext cx="182865" cy="182865"/>
          </a:xfrm>
          <a:prstGeom prst="rect">
            <a:avLst/>
          </a:prstGeom>
        </p:spPr>
      </p:pic>
      <p:pic>
        <p:nvPicPr>
          <p:cNvPr id="11" name="그림 10" descr="그림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43461" y="3492994"/>
            <a:ext cx="182865" cy="182865"/>
          </a:xfrm>
          <a:prstGeom prst="rect">
            <a:avLst/>
          </a:prstGeom>
        </p:spPr>
      </p:pic>
      <p:pic>
        <p:nvPicPr>
          <p:cNvPr id="16" name="그림 15" descr="그림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43461" y="3933056"/>
            <a:ext cx="182865" cy="182865"/>
          </a:xfrm>
          <a:prstGeom prst="rect">
            <a:avLst/>
          </a:prstGeom>
        </p:spPr>
      </p:pic>
      <p:pic>
        <p:nvPicPr>
          <p:cNvPr id="2" name="그림 1" descr="그림1.png">
            <a:extLst>
              <a:ext uri="{FF2B5EF4-FFF2-40B4-BE49-F238E27FC236}">
                <a16:creationId xmlns:a16="http://schemas.microsoft.com/office/drawing/2014/main" id="{B05D8640-F7CB-FE7B-3FC7-4349E3D9BDC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42143" y="4372862"/>
            <a:ext cx="182865" cy="1828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 descr="인증서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031" y="1571612"/>
            <a:ext cx="5931156" cy="471490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16" y="2827623"/>
            <a:ext cx="1846199" cy="2469914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6072" y="314824"/>
            <a:ext cx="9239436" cy="338554"/>
          </a:xfrm>
        </p:spPr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로그인</a:t>
            </a:r>
          </a:p>
        </p:txBody>
      </p:sp>
      <p:grpSp>
        <p:nvGrpSpPr>
          <p:cNvPr id="12" name="그룹 46"/>
          <p:cNvGrpSpPr/>
          <p:nvPr/>
        </p:nvGrpSpPr>
        <p:grpSpPr>
          <a:xfrm>
            <a:off x="273051" y="961319"/>
            <a:ext cx="7956313" cy="379449"/>
            <a:chOff x="273051" y="1340768"/>
            <a:chExt cx="7956313" cy="379449"/>
          </a:xfrm>
        </p:grpSpPr>
        <p:pic>
          <p:nvPicPr>
            <p:cNvPr id="13" name="Picture 1" descr="D:\20120213_KPIC설명회\Untitled-1.png"/>
            <p:cNvPicPr>
              <a:picLocks noChangeAspect="1" noChangeArrowheads="1"/>
            </p:cNvPicPr>
            <p:nvPr/>
          </p:nvPicPr>
          <p:blipFill>
            <a:blip r:embed="rId4" cstate="print"/>
            <a:stretch>
              <a:fillRect/>
            </a:stretch>
          </p:blipFill>
          <p:spPr bwMode="auto">
            <a:xfrm>
              <a:off x="273051" y="1431715"/>
              <a:ext cx="227417" cy="220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563662" y="1340768"/>
              <a:ext cx="7665702" cy="3794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/>
            <a:lstStyle/>
            <a:p>
              <a:pPr marL="88900" lvl="1" indent="-88900" defTabSz="1330325" latinLnBrk="0">
                <a:lnSpc>
                  <a:spcPct val="150000"/>
                </a:lnSpc>
                <a:spcAft>
                  <a:spcPts val="3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0000"/>
                <a:tabLst>
                  <a:tab pos="5648325" algn="l"/>
                </a:tabLst>
                <a:defRPr/>
              </a:pPr>
              <a:r>
                <a:rPr lang="ko-KR" altLang="en-US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유통지원시스템 로그인 </a:t>
              </a:r>
              <a:r>
                <a:rPr lang="en-US" altLang="ko-KR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(1/2)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321152" y="1556792"/>
            <a:ext cx="3548844" cy="1311128"/>
          </a:xfrm>
          <a:prstGeom prst="rect">
            <a:avLst/>
          </a:prstGeom>
          <a:noFill/>
        </p:spPr>
        <p:txBody>
          <a:bodyPr wrap="square" rIns="108000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회원승인 후 인증서 또는 아이디 및 비밀번호를 생성 완료한 회원은 시스템을 사용할 수 있습니다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유통지원시스템으로 접속하면 좌측과 같은 화면이 나타납니다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①</a:t>
            </a:r>
            <a:r>
              <a:rPr lang="en-US" altLang="ko-KR" sz="1100" b="1" dirty="0"/>
              <a:t>[</a:t>
            </a:r>
            <a:r>
              <a:rPr lang="ko-KR" altLang="en-US" sz="1100" b="1" dirty="0"/>
              <a:t>인증서</a:t>
            </a:r>
            <a:r>
              <a:rPr lang="en-US" altLang="ko-KR" sz="1100" b="1" dirty="0"/>
              <a:t>], [ID/PW] </a:t>
            </a:r>
            <a:r>
              <a:rPr lang="ko-KR" altLang="en-US" sz="1100" dirty="0"/>
              <a:t>를 선택할 수 있으며 </a:t>
            </a:r>
            <a:r>
              <a:rPr lang="en-US" altLang="ko-KR" sz="1100" b="1" dirty="0"/>
              <a:t>[</a:t>
            </a:r>
            <a:r>
              <a:rPr lang="ko-KR" altLang="en-US" sz="1100" b="1" dirty="0"/>
              <a:t>인증서</a:t>
            </a:r>
            <a:r>
              <a:rPr lang="en-US" altLang="ko-KR" sz="1100" b="1" dirty="0"/>
              <a:t>]</a:t>
            </a:r>
            <a:r>
              <a:rPr lang="ko-KR" altLang="en-US" sz="1100" dirty="0"/>
              <a:t>클릭하면 아래와 같은 화면이 나타납니다</a:t>
            </a:r>
            <a:r>
              <a:rPr lang="en-US" altLang="ko-KR" sz="1100" dirty="0"/>
              <a:t>.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25041" y="4471325"/>
            <a:ext cx="1412537" cy="1037183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89507" y="4662362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①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21152" y="5327953"/>
            <a:ext cx="3548844" cy="1107996"/>
          </a:xfrm>
          <a:prstGeom prst="rect">
            <a:avLst/>
          </a:prstGeom>
          <a:noFill/>
        </p:spPr>
        <p:txBody>
          <a:bodyPr wrap="square" rIns="108000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②</a:t>
            </a:r>
            <a:r>
              <a:rPr lang="ko-KR" altLang="en-US" sz="1100" b="1" dirty="0"/>
              <a:t>인증서 저장 경로</a:t>
            </a:r>
            <a:r>
              <a:rPr lang="ko-KR" altLang="en-US" sz="1100" dirty="0"/>
              <a:t>를 선택하고</a:t>
            </a:r>
            <a:r>
              <a:rPr lang="en-US" altLang="ko-KR" sz="1100" dirty="0"/>
              <a:t>,</a:t>
            </a:r>
            <a:r>
              <a:rPr lang="ko-KR" altLang="en-US" sz="1100" dirty="0"/>
              <a:t> ③</a:t>
            </a:r>
            <a:r>
              <a:rPr lang="ko-KR" altLang="en-US" sz="1100" b="1" dirty="0"/>
              <a:t>인증서</a:t>
            </a:r>
            <a:r>
              <a:rPr lang="ko-KR" altLang="en-US" sz="1100" dirty="0"/>
              <a:t>를 클릭한 뒤</a:t>
            </a:r>
            <a:r>
              <a:rPr lang="en-US" altLang="ko-KR" sz="1100" dirty="0"/>
              <a:t> </a:t>
            </a:r>
            <a:r>
              <a:rPr lang="ko-KR" altLang="en-US" sz="1100" dirty="0"/>
              <a:t>④</a:t>
            </a:r>
            <a:r>
              <a:rPr lang="en-US" altLang="ko-KR" sz="1100" b="1" dirty="0"/>
              <a:t>[</a:t>
            </a:r>
            <a:r>
              <a:rPr lang="ko-KR" altLang="en-US" sz="1100" b="1" dirty="0"/>
              <a:t>인증서 비밀번호</a:t>
            </a:r>
            <a:r>
              <a:rPr lang="en-US" altLang="ko-KR" sz="1100" b="1" dirty="0"/>
              <a:t>]</a:t>
            </a:r>
            <a:r>
              <a:rPr lang="ko-KR" altLang="en-US" sz="1100" dirty="0"/>
              <a:t>를</a:t>
            </a:r>
            <a:r>
              <a:rPr lang="en-US" altLang="ko-KR" sz="1100" dirty="0"/>
              <a:t> </a:t>
            </a:r>
            <a:r>
              <a:rPr lang="ko-KR" altLang="en-US" sz="1100" dirty="0"/>
              <a:t>입력한 후</a:t>
            </a:r>
            <a:r>
              <a:rPr lang="en-US" altLang="ko-KR" sz="1100" dirty="0"/>
              <a:t>, ⑤</a:t>
            </a:r>
            <a:r>
              <a:rPr lang="en-US" altLang="ko-KR" sz="1100" b="1" dirty="0"/>
              <a:t>[</a:t>
            </a:r>
            <a:r>
              <a:rPr lang="ko-KR" altLang="en-US" sz="1100" b="1" dirty="0"/>
              <a:t>확인</a:t>
            </a:r>
            <a:r>
              <a:rPr lang="en-US" altLang="ko-KR" sz="1100" b="1" dirty="0"/>
              <a:t>]</a:t>
            </a:r>
            <a:r>
              <a:rPr lang="en-US" altLang="ko-KR" sz="1100" dirty="0"/>
              <a:t> </a:t>
            </a:r>
            <a:r>
              <a:rPr lang="ko-KR" altLang="en-US" sz="1100" dirty="0"/>
              <a:t>버튼을 클릭하면 로그인 되어 시스템에 접속됩니다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인증서는 기존 발급된 인증서를 사용하시거나</a:t>
            </a:r>
            <a:r>
              <a:rPr lang="en-US" altLang="ko-KR" sz="1100" dirty="0"/>
              <a:t>,</a:t>
            </a:r>
            <a:r>
              <a:rPr lang="ko-KR" altLang="en-US" sz="1100" dirty="0"/>
              <a:t> </a:t>
            </a:r>
            <a:r>
              <a:rPr lang="ko-KR" altLang="en-US" sz="1100" dirty="0" err="1"/>
              <a:t>품목팀에</a:t>
            </a:r>
            <a:r>
              <a:rPr lang="ko-KR" altLang="en-US" sz="1100" dirty="0"/>
              <a:t> 발급 요청을 진행하면 됩니다</a:t>
            </a:r>
            <a:r>
              <a:rPr lang="en-US" altLang="ko-KR" sz="1100" dirty="0"/>
              <a:t>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90271" y="4869452"/>
            <a:ext cx="232234" cy="244294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④</a:t>
            </a:r>
          </a:p>
        </p:txBody>
      </p:sp>
      <p:sp>
        <p:nvSpPr>
          <p:cNvPr id="28" name="모서리가 둥근 직사각형 27"/>
          <p:cNvSpPr/>
          <p:nvPr/>
        </p:nvSpPr>
        <p:spPr>
          <a:xfrm rot="16200000">
            <a:off x="5606535" y="2153871"/>
            <a:ext cx="5004556" cy="3594373"/>
          </a:xfrm>
          <a:prstGeom prst="roundRect">
            <a:avLst>
              <a:gd name="adj" fmla="val 2585"/>
            </a:avLst>
          </a:prstGeom>
          <a:noFill/>
          <a:ln w="12700" cap="flat" cmpd="sng" algn="ctr">
            <a:gradFill>
              <a:gsLst>
                <a:gs pos="0">
                  <a:sysClr val="window" lastClr="FFFFFF">
                    <a:lumMod val="75000"/>
                  </a:sysClr>
                </a:gs>
                <a:gs pos="50000">
                  <a:sysClr val="window" lastClr="FFFFFF">
                    <a:lumMod val="75000"/>
                    <a:alpha val="39000"/>
                  </a:sysClr>
                </a:gs>
                <a:gs pos="100000">
                  <a:sysClr val="window" lastClr="FFFFFF">
                    <a:lumMod val="75000"/>
                    <a:alpha val="0"/>
                  </a:sysClr>
                </a:gs>
              </a:gsLst>
              <a:lin ang="5400000" scaled="0"/>
            </a:gradFill>
            <a:prstDash val="solid"/>
          </a:ln>
          <a:effectLst/>
        </p:spPr>
        <p:txBody>
          <a:bodyPr lIns="36000" rIns="36000" bIns="0" anchor="t" anchorCtr="0">
            <a:scene3d>
              <a:camera prst="orthographicFront"/>
              <a:lightRig rig="threePt" dir="t"/>
            </a:scene3d>
            <a:sp3d contourW="25400">
              <a:bevelT w="1270" h="63500"/>
              <a:contourClr>
                <a:schemeClr val="bg1"/>
              </a:contourClr>
            </a:sp3d>
          </a:bodyPr>
          <a:lstStyle/>
          <a:p>
            <a:pPr algn="ctr" defTabSz="1330325" eaLnBrk="0" latinLnBrk="0" hangingPunct="0">
              <a:lnSpc>
                <a:spcPct val="110000"/>
              </a:lnSpc>
              <a:defRPr/>
            </a:pPr>
            <a:r>
              <a:rPr lang="en-US" altLang="ko-KR" sz="1200" kern="0" spc="-50">
                <a:ln>
                  <a:solidFill>
                    <a:sysClr val="windowText" lastClr="000000"/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latin typeface="Rix정고딕 B" pitchFamily="18" charset="-127"/>
                <a:ea typeface="Rix정고딕 B" pitchFamily="18" charset="-127"/>
              </a:rPr>
              <a:t>  </a:t>
            </a:r>
            <a:endParaRPr lang="ko-KR" altLang="en-US" sz="1200" kern="0" spc="-50" dirty="0">
              <a:ln>
                <a:solidFill>
                  <a:sysClr val="windowText" lastClr="000000"/>
                </a:solidFill>
              </a:ln>
              <a:solidFill>
                <a:sysClr val="windowText" lastClr="000000">
                  <a:lumMod val="85000"/>
                  <a:lumOff val="15000"/>
                </a:sysClr>
              </a:solidFill>
              <a:latin typeface="Rix정고딕 B" pitchFamily="18" charset="-127"/>
              <a:ea typeface="Rix정고딕 B" pitchFamily="18" charset="-127"/>
            </a:endParaRPr>
          </a:p>
        </p:txBody>
      </p:sp>
      <p:sp>
        <p:nvSpPr>
          <p:cNvPr id="29" name="Text Box 193"/>
          <p:cNvSpPr txBox="1">
            <a:spLocks noChangeArrowheads="1"/>
          </p:cNvSpPr>
          <p:nvPr/>
        </p:nvSpPr>
        <p:spPr bwMode="auto">
          <a:xfrm>
            <a:off x="8325755" y="595257"/>
            <a:ext cx="1576107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0" lvl="1" algn="ctr" defTabSz="762000" eaLnBrk="0" fontAlgn="base" latinLnBrk="0" hangingPunct="0">
              <a:spcBef>
                <a:spcPct val="0"/>
              </a:spcBef>
              <a:spcAft>
                <a:spcPct val="30000"/>
              </a:spcAft>
              <a:buClr>
                <a:srgbClr val="000000"/>
              </a:buClr>
              <a:buFont typeface="Wingdings 2" pitchFamily="18" charset="2"/>
              <a:buNone/>
              <a:tabLst>
                <a:tab pos="5648325" algn="l"/>
              </a:tabLst>
              <a:defRPr/>
            </a:pPr>
            <a:r>
              <a:rPr lang="en-US" altLang="ko-KR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Ⅰ. </a:t>
            </a:r>
            <a:r>
              <a:rPr lang="ko-KR" altLang="en-US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로그인 및 정보관리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02207" y="3289503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②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24834" y="4184945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93894" y="5055448"/>
            <a:ext cx="226591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⑤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 descr="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657" y="1541739"/>
            <a:ext cx="5914405" cy="471490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160" y="3288066"/>
            <a:ext cx="3329107" cy="1445052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6072" y="314824"/>
            <a:ext cx="9239436" cy="338554"/>
          </a:xfrm>
        </p:spPr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로그인</a:t>
            </a:r>
          </a:p>
        </p:txBody>
      </p:sp>
      <p:grpSp>
        <p:nvGrpSpPr>
          <p:cNvPr id="12" name="그룹 46"/>
          <p:cNvGrpSpPr/>
          <p:nvPr/>
        </p:nvGrpSpPr>
        <p:grpSpPr>
          <a:xfrm>
            <a:off x="273051" y="961319"/>
            <a:ext cx="7956313" cy="379449"/>
            <a:chOff x="273051" y="1340768"/>
            <a:chExt cx="7956313" cy="379449"/>
          </a:xfrm>
        </p:grpSpPr>
        <p:pic>
          <p:nvPicPr>
            <p:cNvPr id="13" name="Picture 1" descr="D:\20120213_KPIC설명회\Untitled-1.png"/>
            <p:cNvPicPr>
              <a:picLocks noChangeAspect="1" noChangeArrowheads="1"/>
            </p:cNvPicPr>
            <p:nvPr/>
          </p:nvPicPr>
          <p:blipFill>
            <a:blip r:embed="rId4" cstate="print"/>
            <a:stretch>
              <a:fillRect/>
            </a:stretch>
          </p:blipFill>
          <p:spPr bwMode="auto">
            <a:xfrm>
              <a:off x="273051" y="1431715"/>
              <a:ext cx="227417" cy="220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563662" y="1340768"/>
              <a:ext cx="7665702" cy="3794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/>
            <a:lstStyle/>
            <a:p>
              <a:pPr marL="88900" lvl="1" indent="-88900" defTabSz="1330325" latinLnBrk="0">
                <a:lnSpc>
                  <a:spcPct val="150000"/>
                </a:lnSpc>
                <a:spcAft>
                  <a:spcPts val="3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0000"/>
                <a:tabLst>
                  <a:tab pos="5648325" algn="l"/>
                </a:tabLst>
                <a:defRPr/>
              </a:pPr>
              <a:r>
                <a:rPr lang="ko-KR" altLang="en-US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유통지원시스템 로그인</a:t>
              </a:r>
              <a:r>
                <a:rPr lang="en-US" altLang="ko-KR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 (2/2)</a:t>
              </a:r>
              <a:endParaRPr lang="ko-KR" altLang="en-US" sz="1600" kern="0" spc="-70" dirty="0">
                <a:solidFill>
                  <a:srgbClr val="3D7FCF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321152" y="1556792"/>
            <a:ext cx="3548844" cy="1514261"/>
          </a:xfrm>
          <a:prstGeom prst="rect">
            <a:avLst/>
          </a:prstGeom>
          <a:noFill/>
        </p:spPr>
        <p:txBody>
          <a:bodyPr wrap="square" rIns="108000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회원승인 후 인증서 또는 아이디 및 비밀번호를 생성 완료한 회원은 유통지원시스템을 사용할 수 있습니다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유통지원시스템으로 접속하면 좌측과 같은 화면이 나타납니다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①</a:t>
            </a:r>
            <a:r>
              <a:rPr lang="en-US" altLang="ko-KR" sz="1100" b="1" dirty="0"/>
              <a:t>[</a:t>
            </a:r>
            <a:r>
              <a:rPr lang="ko-KR" altLang="en-US" sz="1100" b="1" dirty="0"/>
              <a:t>인증서</a:t>
            </a:r>
            <a:r>
              <a:rPr lang="en-US" altLang="ko-KR" sz="1100" b="1" dirty="0"/>
              <a:t>], [ID/PW] </a:t>
            </a:r>
            <a:r>
              <a:rPr lang="ko-KR" altLang="en-US" sz="1100" dirty="0"/>
              <a:t>를 선택할 수 있으며 </a:t>
            </a:r>
            <a:r>
              <a:rPr lang="en-US" altLang="ko-KR" sz="1100" b="1" dirty="0"/>
              <a:t>[ID/PW]</a:t>
            </a:r>
            <a:r>
              <a:rPr lang="ko-KR" altLang="en-US" sz="1100" dirty="0"/>
              <a:t>클릭하면 아래와 같은 로그인 화면이 나타납니다</a:t>
            </a:r>
            <a:r>
              <a:rPr lang="en-US" altLang="ko-KR" sz="1100" dirty="0"/>
              <a:t>.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00102" y="4487951"/>
            <a:ext cx="1412537" cy="1037183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64568" y="4678988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①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21152" y="4933930"/>
            <a:ext cx="3548844" cy="1514261"/>
          </a:xfrm>
          <a:prstGeom prst="rect">
            <a:avLst/>
          </a:prstGeom>
          <a:noFill/>
        </p:spPr>
        <p:txBody>
          <a:bodyPr wrap="square" rIns="108000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②</a:t>
            </a:r>
            <a:r>
              <a:rPr lang="en-US" altLang="ko-KR" sz="1100" b="1" dirty="0"/>
              <a:t>[</a:t>
            </a:r>
            <a:r>
              <a:rPr lang="ko-KR" altLang="en-US" sz="1100" b="1" dirty="0"/>
              <a:t>아이디</a:t>
            </a:r>
            <a:r>
              <a:rPr lang="en-US" altLang="ko-KR" sz="1100" b="1" dirty="0"/>
              <a:t>]</a:t>
            </a:r>
            <a:r>
              <a:rPr lang="ko-KR" altLang="en-US" sz="1100" dirty="0"/>
              <a:t>를 입력하면 해당하는 회원사명을 자동으로 </a:t>
            </a:r>
            <a:r>
              <a:rPr lang="ko-KR" altLang="en-US" sz="1100" dirty="0" err="1"/>
              <a:t>끌고옵니다</a:t>
            </a:r>
            <a:r>
              <a:rPr lang="en-US" altLang="ko-KR" sz="1100" dirty="0"/>
              <a:t>. </a:t>
            </a:r>
            <a:r>
              <a:rPr lang="ko-KR" altLang="en-US" sz="1100" dirty="0"/>
              <a:t>③</a:t>
            </a:r>
            <a:r>
              <a:rPr lang="en-US" altLang="ko-KR" sz="1100" b="1" dirty="0"/>
              <a:t>[</a:t>
            </a:r>
            <a:r>
              <a:rPr lang="ko-KR" altLang="en-US" sz="1100" b="1" dirty="0"/>
              <a:t>비밀번호</a:t>
            </a:r>
            <a:r>
              <a:rPr lang="en-US" altLang="ko-KR" sz="1100" b="1" dirty="0"/>
              <a:t>]</a:t>
            </a:r>
            <a:r>
              <a:rPr lang="ko-KR" altLang="en-US" sz="1100" dirty="0"/>
              <a:t>를 입력한 후 ④</a:t>
            </a:r>
            <a:r>
              <a:rPr lang="en-US" altLang="ko-KR" sz="1100" b="1" dirty="0"/>
              <a:t>[</a:t>
            </a:r>
            <a:r>
              <a:rPr lang="ko-KR" altLang="en-US" sz="1100" b="1" dirty="0"/>
              <a:t>로그인</a:t>
            </a:r>
            <a:r>
              <a:rPr lang="en-US" altLang="ko-KR" sz="1100" b="1" dirty="0"/>
              <a:t>]</a:t>
            </a:r>
            <a:r>
              <a:rPr lang="en-US" altLang="ko-KR" sz="1100" dirty="0"/>
              <a:t> </a:t>
            </a:r>
            <a:r>
              <a:rPr lang="ko-KR" altLang="en-US" sz="1100" dirty="0"/>
              <a:t>버튼을 클릭합니다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시스템의 정보관리</a:t>
            </a:r>
            <a:r>
              <a:rPr lang="en-US" altLang="ko-KR" sz="1100" dirty="0"/>
              <a:t> &gt; </a:t>
            </a:r>
            <a:r>
              <a:rPr lang="ko-KR" altLang="en-US" sz="1100" dirty="0" err="1"/>
              <a:t>내정보관리에서</a:t>
            </a:r>
            <a:r>
              <a:rPr lang="ko-KR" altLang="en-US" sz="1100" dirty="0"/>
              <a:t> </a:t>
            </a:r>
            <a:r>
              <a:rPr lang="en-US" altLang="ko-KR" sz="1100" dirty="0"/>
              <a:t>2</a:t>
            </a:r>
            <a:r>
              <a:rPr lang="ko-KR" altLang="en-US" sz="1100" dirty="0"/>
              <a:t>차 인증 여부 체크를 하지 않았다면 바로 </a:t>
            </a:r>
            <a:r>
              <a:rPr lang="ko-KR" altLang="en-US" sz="1100" dirty="0" err="1"/>
              <a:t>로그인이</a:t>
            </a:r>
            <a:r>
              <a:rPr lang="ko-KR" altLang="en-US" sz="1100" dirty="0"/>
              <a:t> 되며 체크를 했다면 다음페이지의 화면이 뜹니다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endParaRPr lang="en-US" altLang="ko-KR" sz="1100" dirty="0"/>
          </a:p>
        </p:txBody>
      </p:sp>
      <p:sp>
        <p:nvSpPr>
          <p:cNvPr id="27" name="TextBox 26"/>
          <p:cNvSpPr txBox="1"/>
          <p:nvPr/>
        </p:nvSpPr>
        <p:spPr>
          <a:xfrm>
            <a:off x="8403741" y="4330534"/>
            <a:ext cx="232234" cy="244294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④</a:t>
            </a:r>
          </a:p>
        </p:txBody>
      </p:sp>
      <p:sp>
        <p:nvSpPr>
          <p:cNvPr id="28" name="모서리가 둥근 직사각형 27"/>
          <p:cNvSpPr/>
          <p:nvPr/>
        </p:nvSpPr>
        <p:spPr>
          <a:xfrm rot="16200000">
            <a:off x="5606535" y="2153871"/>
            <a:ext cx="5004556" cy="3594373"/>
          </a:xfrm>
          <a:prstGeom prst="roundRect">
            <a:avLst>
              <a:gd name="adj" fmla="val 2585"/>
            </a:avLst>
          </a:prstGeom>
          <a:noFill/>
          <a:ln w="12700" cap="flat" cmpd="sng" algn="ctr">
            <a:gradFill>
              <a:gsLst>
                <a:gs pos="0">
                  <a:sysClr val="window" lastClr="FFFFFF">
                    <a:lumMod val="75000"/>
                  </a:sysClr>
                </a:gs>
                <a:gs pos="50000">
                  <a:sysClr val="window" lastClr="FFFFFF">
                    <a:lumMod val="75000"/>
                    <a:alpha val="39000"/>
                  </a:sysClr>
                </a:gs>
                <a:gs pos="100000">
                  <a:sysClr val="window" lastClr="FFFFFF">
                    <a:lumMod val="75000"/>
                    <a:alpha val="0"/>
                  </a:sysClr>
                </a:gs>
              </a:gsLst>
              <a:lin ang="5400000" scaled="0"/>
            </a:gradFill>
            <a:prstDash val="solid"/>
          </a:ln>
          <a:effectLst/>
        </p:spPr>
        <p:txBody>
          <a:bodyPr lIns="36000" rIns="36000" bIns="0" anchor="t" anchorCtr="0">
            <a:scene3d>
              <a:camera prst="orthographicFront"/>
              <a:lightRig rig="threePt" dir="t"/>
            </a:scene3d>
            <a:sp3d contourW="25400">
              <a:bevelT w="1270" h="63500"/>
              <a:contourClr>
                <a:schemeClr val="bg1"/>
              </a:contourClr>
            </a:sp3d>
          </a:bodyPr>
          <a:lstStyle/>
          <a:p>
            <a:pPr algn="ctr" defTabSz="1330325" eaLnBrk="0" latinLnBrk="0" hangingPunct="0">
              <a:lnSpc>
                <a:spcPct val="110000"/>
              </a:lnSpc>
              <a:defRPr/>
            </a:pPr>
            <a:r>
              <a:rPr lang="en-US" altLang="ko-KR" sz="1200" kern="0" spc="-50">
                <a:ln>
                  <a:solidFill>
                    <a:sysClr val="windowText" lastClr="000000"/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latin typeface="Rix정고딕 B" pitchFamily="18" charset="-127"/>
                <a:ea typeface="Rix정고딕 B" pitchFamily="18" charset="-127"/>
              </a:rPr>
              <a:t>  </a:t>
            </a:r>
            <a:endParaRPr lang="ko-KR" altLang="en-US" sz="1200" kern="0" spc="-50" dirty="0">
              <a:ln>
                <a:solidFill>
                  <a:sysClr val="windowText" lastClr="000000"/>
                </a:solidFill>
              </a:ln>
              <a:solidFill>
                <a:sysClr val="windowText" lastClr="000000">
                  <a:lumMod val="85000"/>
                  <a:lumOff val="15000"/>
                </a:sysClr>
              </a:solidFill>
              <a:latin typeface="Rix정고딕 B" pitchFamily="18" charset="-127"/>
              <a:ea typeface="Rix정고딕 B" pitchFamily="18" charset="-127"/>
            </a:endParaRPr>
          </a:p>
        </p:txBody>
      </p:sp>
      <p:sp>
        <p:nvSpPr>
          <p:cNvPr id="29" name="Text Box 193"/>
          <p:cNvSpPr txBox="1">
            <a:spLocks noChangeArrowheads="1"/>
          </p:cNvSpPr>
          <p:nvPr/>
        </p:nvSpPr>
        <p:spPr bwMode="auto">
          <a:xfrm>
            <a:off x="8325755" y="595257"/>
            <a:ext cx="1576107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0" lvl="1" algn="ctr" defTabSz="762000" eaLnBrk="0" fontAlgn="base" latinLnBrk="0" hangingPunct="0">
              <a:spcBef>
                <a:spcPct val="0"/>
              </a:spcBef>
              <a:spcAft>
                <a:spcPct val="30000"/>
              </a:spcAft>
              <a:buClr>
                <a:srgbClr val="000000"/>
              </a:buClr>
              <a:buFont typeface="Wingdings 2" pitchFamily="18" charset="2"/>
              <a:buNone/>
              <a:tabLst>
                <a:tab pos="5648325" algn="l"/>
              </a:tabLst>
              <a:defRPr/>
            </a:pPr>
            <a:r>
              <a:rPr lang="en-US" altLang="ko-KR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Ⅰ. </a:t>
            </a:r>
            <a:r>
              <a:rPr lang="ko-KR" altLang="en-US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로그인 및 정보관리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09384" y="3633214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②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09384" y="4010592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③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3309926" y="5929331"/>
            <a:ext cx="571504" cy="285751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95612" y="5929330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⑤</a:t>
            </a:r>
          </a:p>
        </p:txBody>
      </p:sp>
    </p:spTree>
    <p:extLst>
      <p:ext uri="{BB962C8B-B14F-4D97-AF65-F5344CB8AC3E}">
        <p14:creationId xmlns:p14="http://schemas.microsoft.com/office/powerpoint/2010/main" val="4169162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6072" y="314824"/>
            <a:ext cx="9239436" cy="338554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내정보관리</a:t>
            </a:r>
          </a:p>
        </p:txBody>
      </p:sp>
      <p:grpSp>
        <p:nvGrpSpPr>
          <p:cNvPr id="14" name="그룹 46"/>
          <p:cNvGrpSpPr/>
          <p:nvPr/>
        </p:nvGrpSpPr>
        <p:grpSpPr>
          <a:xfrm>
            <a:off x="273051" y="961319"/>
            <a:ext cx="7956313" cy="379449"/>
            <a:chOff x="273051" y="1340768"/>
            <a:chExt cx="7956313" cy="379449"/>
          </a:xfrm>
        </p:grpSpPr>
        <p:pic>
          <p:nvPicPr>
            <p:cNvPr id="15" name="Picture 1" descr="D:\20120213_KPIC설명회\Untitled-1.png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273051" y="1431715"/>
              <a:ext cx="227417" cy="220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TextBox 15"/>
            <p:cNvSpPr txBox="1"/>
            <p:nvPr/>
          </p:nvSpPr>
          <p:spPr>
            <a:xfrm>
              <a:off x="563662" y="1340768"/>
              <a:ext cx="7665702" cy="3794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/>
            <a:lstStyle/>
            <a:p>
              <a:pPr marL="88900" lvl="1" indent="-88900" defTabSz="1330325" latinLnBrk="0">
                <a:lnSpc>
                  <a:spcPct val="150000"/>
                </a:lnSpc>
                <a:spcAft>
                  <a:spcPts val="3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0000"/>
                <a:tabLst>
                  <a:tab pos="5648325" algn="l"/>
                </a:tabLst>
                <a:defRPr/>
              </a:pPr>
              <a:r>
                <a:rPr lang="ko-KR" altLang="en-US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로그인 시 필요한 회원정보를 조회 </a:t>
              </a:r>
              <a:r>
                <a:rPr lang="en-US" altLang="ko-KR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(1/3)</a:t>
              </a:r>
              <a:endParaRPr lang="ko-KR" altLang="en-US" sz="1600" kern="0" spc="-70" dirty="0">
                <a:solidFill>
                  <a:srgbClr val="3D7FCF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321152" y="1556792"/>
            <a:ext cx="3548844" cy="4134978"/>
          </a:xfrm>
          <a:prstGeom prst="rect">
            <a:avLst/>
          </a:prstGeom>
          <a:noFill/>
        </p:spPr>
        <p:txBody>
          <a:bodyPr wrap="square" rIns="108000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 err="1"/>
              <a:t>로그인을</a:t>
            </a:r>
            <a:r>
              <a:rPr lang="ko-KR" altLang="en-US" sz="1100" dirty="0"/>
              <a:t> 성공적으로 진행하면 시스템에 접속되며</a:t>
            </a:r>
            <a:r>
              <a:rPr lang="en-US" altLang="ko-KR" sz="1100" dirty="0"/>
              <a:t>,</a:t>
            </a:r>
            <a:r>
              <a:rPr lang="ko-KR" altLang="en-US" sz="1100" dirty="0"/>
              <a:t> ①</a:t>
            </a:r>
            <a:r>
              <a:rPr lang="en-US" altLang="ko-KR" sz="1100" b="1" dirty="0"/>
              <a:t>[</a:t>
            </a:r>
            <a:r>
              <a:rPr lang="ko-KR" altLang="en-US" sz="1100" b="1" dirty="0"/>
              <a:t>정보관리</a:t>
            </a:r>
            <a:r>
              <a:rPr lang="en-US" altLang="ko-KR" sz="1100" b="1" dirty="0"/>
              <a:t>]</a:t>
            </a:r>
            <a:r>
              <a:rPr lang="ko-KR" altLang="en-US" sz="1100" dirty="0"/>
              <a:t>를 클릭하면 좌측에 메뉴가 나타납니다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②</a:t>
            </a:r>
            <a:r>
              <a:rPr lang="en-US" altLang="ko-KR" sz="1100" b="1" dirty="0"/>
              <a:t>[</a:t>
            </a:r>
            <a:r>
              <a:rPr lang="ko-KR" altLang="en-US" sz="1100" b="1" dirty="0" err="1"/>
              <a:t>내정보관리</a:t>
            </a:r>
            <a:r>
              <a:rPr lang="en-US" altLang="ko-KR" sz="1100" b="1" dirty="0"/>
              <a:t>]</a:t>
            </a:r>
            <a:r>
              <a:rPr lang="ko-KR" altLang="en-US" sz="1100" dirty="0"/>
              <a:t>를 클릭하면 회원가입 시 등록한</a:t>
            </a:r>
            <a:r>
              <a:rPr lang="en-US" altLang="ko-KR" sz="1100" dirty="0"/>
              <a:t> </a:t>
            </a:r>
            <a:r>
              <a:rPr lang="ko-KR" altLang="en-US" sz="1100" dirty="0"/>
              <a:t>정보가 나타납니다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100" dirty="0"/>
              <a:t>③</a:t>
            </a:r>
            <a:r>
              <a:rPr lang="en-US" altLang="ko-KR" sz="1100" b="1" dirty="0"/>
              <a:t>[ID/PW]</a:t>
            </a:r>
            <a:r>
              <a:rPr lang="ko-KR" altLang="en-US" sz="1100" dirty="0"/>
              <a:t>는 계량표 인식 화면인 </a:t>
            </a:r>
            <a:r>
              <a:rPr lang="en-US" altLang="ko-KR" sz="1100" dirty="0"/>
              <a:t>OCR</a:t>
            </a:r>
            <a:r>
              <a:rPr lang="ko-KR" altLang="en-US" sz="1100" dirty="0"/>
              <a:t>과 유통지원시스템에 로그인 하기 위한 아이디와 패스워드이며</a:t>
            </a:r>
            <a:r>
              <a:rPr lang="en-US" altLang="ko-KR" sz="1100" dirty="0"/>
              <a:t>,</a:t>
            </a:r>
            <a:r>
              <a:rPr lang="ko-KR" altLang="en-US" sz="1100" dirty="0"/>
              <a:t> 회원사에서 입력할</a:t>
            </a:r>
            <a:r>
              <a:rPr lang="en-US" altLang="ko-KR" sz="1100" dirty="0"/>
              <a:t> </a:t>
            </a:r>
            <a:r>
              <a:rPr lang="ko-KR" altLang="en-US" sz="1100" dirty="0"/>
              <a:t>수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아이디 입력 후 중복 확인을 하여 등록하고 비밀번호를 입력한 후 저장합니다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 등록한 </a:t>
            </a:r>
            <a:r>
              <a:rPr lang="en-US" altLang="ko-KR" sz="1100" b="1" dirty="0"/>
              <a:t>[ID/PW]</a:t>
            </a:r>
            <a:r>
              <a:rPr lang="ko-KR" altLang="en-US" sz="1100" dirty="0"/>
              <a:t>의 아이디는 시스템 내에서 수정이 불가능하며</a:t>
            </a:r>
            <a:r>
              <a:rPr lang="en-US" altLang="ko-KR" sz="1100" dirty="0"/>
              <a:t>, </a:t>
            </a:r>
            <a:r>
              <a:rPr lang="ko-KR" altLang="en-US" sz="1100" dirty="0"/>
              <a:t>비밀번호는 수정이 가능합니다</a:t>
            </a:r>
            <a:r>
              <a:rPr lang="en-US" altLang="ko-KR" sz="1100" dirty="0"/>
              <a:t>.</a:t>
            </a:r>
            <a:r>
              <a:rPr lang="ko-KR" altLang="en-US" sz="1100" dirty="0"/>
              <a:t> </a:t>
            </a:r>
            <a:endParaRPr lang="en-US" altLang="ko-KR" sz="1100" dirty="0"/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100" dirty="0"/>
              <a:t>④</a:t>
            </a:r>
            <a:r>
              <a:rPr lang="en-US" altLang="ko-KR" sz="1100" b="1" dirty="0"/>
              <a:t>[2</a:t>
            </a:r>
            <a:r>
              <a:rPr lang="ko-KR" altLang="en-US" sz="1100" b="1" dirty="0"/>
              <a:t>차 인증 여부</a:t>
            </a:r>
            <a:r>
              <a:rPr lang="en-US" altLang="ko-KR" sz="1100" b="1" dirty="0"/>
              <a:t>]</a:t>
            </a:r>
            <a:r>
              <a:rPr lang="ko-KR" altLang="en-US" sz="1100" dirty="0"/>
              <a:t>를 체크하여 로그인 시 유통지원시스템 </a:t>
            </a:r>
            <a:r>
              <a:rPr lang="ko-KR" altLang="en-US" sz="1100" dirty="0" err="1"/>
              <a:t>어플로</a:t>
            </a:r>
            <a:r>
              <a:rPr lang="ko-KR" altLang="en-US" sz="1100" dirty="0"/>
              <a:t> 인증 메시지가 오도록 설정합니다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체크를 한 경우</a:t>
            </a:r>
            <a:r>
              <a:rPr lang="en-US" altLang="ko-KR" sz="1100" dirty="0"/>
              <a:t> </a:t>
            </a:r>
            <a:r>
              <a:rPr lang="ko-KR" altLang="en-US" sz="1100" dirty="0" err="1"/>
              <a:t>앱으로</a:t>
            </a:r>
            <a:r>
              <a:rPr lang="ko-KR" altLang="en-US" sz="1100" dirty="0"/>
              <a:t> 오는 메시지를 확인해야 </a:t>
            </a:r>
            <a:r>
              <a:rPr lang="ko-KR" altLang="en-US" sz="1100" dirty="0" err="1"/>
              <a:t>로그인이</a:t>
            </a:r>
            <a:r>
              <a:rPr lang="ko-KR" altLang="en-US" sz="1100" dirty="0"/>
              <a:t> 가능합니다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유통지원센터 홈페이지에서 </a:t>
            </a:r>
            <a:r>
              <a:rPr lang="en-US" altLang="ko-KR" sz="1100" b="1" dirty="0"/>
              <a:t>[ID/PW </a:t>
            </a:r>
            <a:r>
              <a:rPr lang="ko-KR" altLang="en-US" sz="1100" b="1" dirty="0"/>
              <a:t>설정</a:t>
            </a:r>
            <a:r>
              <a:rPr lang="en-US" altLang="ko-KR" sz="1100" b="1" dirty="0"/>
              <a:t>]</a:t>
            </a:r>
            <a:r>
              <a:rPr lang="ko-KR" altLang="en-US" sz="1100" dirty="0"/>
              <a:t>의 개인인증은 반드시 시스템에 등록된 대표자 또는 담당자의 ⑤</a:t>
            </a:r>
            <a:r>
              <a:rPr lang="en-US" altLang="ko-KR" sz="1100" b="1" dirty="0"/>
              <a:t>[</a:t>
            </a:r>
            <a:r>
              <a:rPr lang="ko-KR" altLang="en-US" sz="1100" b="1" dirty="0"/>
              <a:t>핸드폰번호</a:t>
            </a:r>
            <a:r>
              <a:rPr lang="en-US" altLang="ko-KR" sz="1100" b="1" dirty="0"/>
              <a:t>]</a:t>
            </a:r>
            <a:r>
              <a:rPr lang="ko-KR" altLang="en-US" sz="1100" dirty="0"/>
              <a:t>여야하며 그러지 않을 경우에 </a:t>
            </a:r>
            <a:r>
              <a:rPr lang="en-US" altLang="ko-KR" sz="1100" b="1" dirty="0"/>
              <a:t>[ID/PW </a:t>
            </a:r>
            <a:r>
              <a:rPr lang="ko-KR" altLang="en-US" sz="1100" b="1" dirty="0"/>
              <a:t>설정</a:t>
            </a:r>
            <a:r>
              <a:rPr lang="en-US" altLang="ko-KR" sz="1100" b="1" dirty="0"/>
              <a:t>]</a:t>
            </a:r>
            <a:r>
              <a:rPr lang="ko-KR" altLang="en-US" sz="1100" dirty="0"/>
              <a:t>의 계정관리가 불가능합니다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</a:pPr>
            <a:r>
              <a:rPr lang="en-US" altLang="ko-KR" sz="1100" dirty="0"/>
              <a:t> </a:t>
            </a:r>
          </a:p>
        </p:txBody>
      </p:sp>
      <p:sp>
        <p:nvSpPr>
          <p:cNvPr id="13" name="모서리가 둥근 직사각형 12"/>
          <p:cNvSpPr/>
          <p:nvPr/>
        </p:nvSpPr>
        <p:spPr>
          <a:xfrm rot="16200000">
            <a:off x="5606535" y="2153871"/>
            <a:ext cx="5004556" cy="3594373"/>
          </a:xfrm>
          <a:prstGeom prst="roundRect">
            <a:avLst>
              <a:gd name="adj" fmla="val 2585"/>
            </a:avLst>
          </a:prstGeom>
          <a:noFill/>
          <a:ln w="12700" cap="flat" cmpd="sng" algn="ctr">
            <a:gradFill>
              <a:gsLst>
                <a:gs pos="0">
                  <a:sysClr val="window" lastClr="FFFFFF">
                    <a:lumMod val="75000"/>
                  </a:sysClr>
                </a:gs>
                <a:gs pos="50000">
                  <a:sysClr val="window" lastClr="FFFFFF">
                    <a:lumMod val="75000"/>
                    <a:alpha val="39000"/>
                  </a:sysClr>
                </a:gs>
                <a:gs pos="100000">
                  <a:sysClr val="window" lastClr="FFFFFF">
                    <a:lumMod val="75000"/>
                    <a:alpha val="0"/>
                  </a:sysClr>
                </a:gs>
              </a:gsLst>
              <a:lin ang="5400000" scaled="0"/>
            </a:gradFill>
            <a:prstDash val="solid"/>
          </a:ln>
          <a:effectLst/>
        </p:spPr>
        <p:txBody>
          <a:bodyPr lIns="36000" rIns="36000" bIns="0" anchor="t" anchorCtr="0">
            <a:scene3d>
              <a:camera prst="orthographicFront"/>
              <a:lightRig rig="threePt" dir="t"/>
            </a:scene3d>
            <a:sp3d contourW="25400">
              <a:bevelT w="1270" h="63500"/>
              <a:contourClr>
                <a:schemeClr val="bg1"/>
              </a:contourClr>
            </a:sp3d>
          </a:bodyPr>
          <a:lstStyle/>
          <a:p>
            <a:pPr algn="ctr" defTabSz="1330325" eaLnBrk="0" latinLnBrk="0" hangingPunct="0">
              <a:lnSpc>
                <a:spcPct val="110000"/>
              </a:lnSpc>
              <a:defRPr/>
            </a:pPr>
            <a:r>
              <a:rPr lang="en-US" altLang="ko-KR" sz="1200" kern="0" spc="-50">
                <a:ln>
                  <a:solidFill>
                    <a:sysClr val="windowText" lastClr="000000"/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latin typeface="Rix정고딕 B" pitchFamily="18" charset="-127"/>
                <a:ea typeface="Rix정고딕 B" pitchFamily="18" charset="-127"/>
              </a:rPr>
              <a:t>  </a:t>
            </a:r>
            <a:endParaRPr lang="ko-KR" altLang="en-US" sz="1200" kern="0" spc="-50" dirty="0">
              <a:ln>
                <a:solidFill>
                  <a:sysClr val="windowText" lastClr="000000"/>
                </a:solidFill>
              </a:ln>
              <a:solidFill>
                <a:sysClr val="windowText" lastClr="000000">
                  <a:lumMod val="85000"/>
                  <a:lumOff val="15000"/>
                </a:sysClr>
              </a:solidFill>
              <a:latin typeface="Rix정고딕 B" pitchFamily="18" charset="-127"/>
              <a:ea typeface="Rix정고딕 B" pitchFamily="18" charset="-127"/>
            </a:endParaRPr>
          </a:p>
        </p:txBody>
      </p:sp>
      <p:sp>
        <p:nvSpPr>
          <p:cNvPr id="17" name="Text Box 193"/>
          <p:cNvSpPr txBox="1">
            <a:spLocks noChangeArrowheads="1"/>
          </p:cNvSpPr>
          <p:nvPr/>
        </p:nvSpPr>
        <p:spPr bwMode="auto">
          <a:xfrm>
            <a:off x="8325755" y="595257"/>
            <a:ext cx="1576107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0" lvl="1" algn="ctr" defTabSz="762000" eaLnBrk="0" fontAlgn="base" latinLnBrk="0" hangingPunct="0">
              <a:spcBef>
                <a:spcPct val="0"/>
              </a:spcBef>
              <a:spcAft>
                <a:spcPct val="30000"/>
              </a:spcAft>
              <a:buClr>
                <a:srgbClr val="000000"/>
              </a:buClr>
              <a:buFont typeface="Wingdings 2" pitchFamily="18" charset="2"/>
              <a:buNone/>
              <a:tabLst>
                <a:tab pos="5648325" algn="l"/>
              </a:tabLst>
              <a:defRPr/>
            </a:pPr>
            <a:r>
              <a:rPr lang="en-US" altLang="ko-KR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Ⅰ. </a:t>
            </a:r>
            <a:r>
              <a:rPr lang="ko-KR" altLang="en-US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로그인 및 정보관리</a:t>
            </a:r>
          </a:p>
        </p:txBody>
      </p:sp>
      <p:pic>
        <p:nvPicPr>
          <p:cNvPr id="23" name="그림 22" descr="캡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54" y="1857364"/>
            <a:ext cx="6087568" cy="3662751"/>
          </a:xfrm>
          <a:prstGeom prst="rect">
            <a:avLst/>
          </a:prstGeom>
        </p:spPr>
      </p:pic>
      <p:sp>
        <p:nvSpPr>
          <p:cNvPr id="24" name="직사각형 23"/>
          <p:cNvSpPr/>
          <p:nvPr/>
        </p:nvSpPr>
        <p:spPr>
          <a:xfrm>
            <a:off x="1523977" y="1928803"/>
            <a:ext cx="642942" cy="214314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58341" y="2604996"/>
            <a:ext cx="928694" cy="214314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667116" y="2571744"/>
            <a:ext cx="2571768" cy="214314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809992" y="3429000"/>
            <a:ext cx="1398887" cy="172749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3738555" y="4214818"/>
            <a:ext cx="1357322" cy="285752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5175627" y="3277811"/>
            <a:ext cx="1071570" cy="214314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09662" y="1928802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①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8158" y="2571744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②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61115" y="2546805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③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10190" y="3071810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④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03991" y="3390814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⑤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524240" y="4214818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⑤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그림 22" descr="ot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910" y="2571744"/>
            <a:ext cx="4786346" cy="2075261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6072" y="314824"/>
            <a:ext cx="9239436" cy="338554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내정보관리</a:t>
            </a:r>
          </a:p>
        </p:txBody>
      </p:sp>
      <p:grpSp>
        <p:nvGrpSpPr>
          <p:cNvPr id="3" name="그룹 46"/>
          <p:cNvGrpSpPr/>
          <p:nvPr/>
        </p:nvGrpSpPr>
        <p:grpSpPr>
          <a:xfrm>
            <a:off x="273051" y="961319"/>
            <a:ext cx="7956313" cy="379449"/>
            <a:chOff x="273051" y="1340768"/>
            <a:chExt cx="7956313" cy="379449"/>
          </a:xfrm>
        </p:grpSpPr>
        <p:pic>
          <p:nvPicPr>
            <p:cNvPr id="13" name="Picture 1" descr="D:\20120213_KPIC설명회\Untitled-1.png"/>
            <p:cNvPicPr>
              <a:picLocks noChangeAspect="1" noChangeArrowheads="1"/>
            </p:cNvPicPr>
            <p:nvPr/>
          </p:nvPicPr>
          <p:blipFill>
            <a:blip r:embed="rId3" cstate="print"/>
            <a:stretch>
              <a:fillRect/>
            </a:stretch>
          </p:blipFill>
          <p:spPr bwMode="auto">
            <a:xfrm>
              <a:off x="273051" y="1431715"/>
              <a:ext cx="227417" cy="220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563662" y="1340768"/>
              <a:ext cx="7665702" cy="3794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/>
            <a:lstStyle/>
            <a:p>
              <a:pPr marL="88900" lvl="1" indent="-88900" defTabSz="1330325" latinLnBrk="0">
                <a:lnSpc>
                  <a:spcPct val="150000"/>
                </a:lnSpc>
                <a:spcAft>
                  <a:spcPts val="3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0000"/>
                <a:tabLst>
                  <a:tab pos="5648325" algn="l"/>
                </a:tabLst>
                <a:defRPr/>
              </a:pPr>
              <a:r>
                <a:rPr lang="ko-KR" altLang="en-US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로그인 시 필요한 회원정보를 조회 </a:t>
              </a:r>
              <a:r>
                <a:rPr lang="en-US" altLang="ko-KR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(2/3)</a:t>
              </a:r>
              <a:endParaRPr lang="ko-KR" altLang="en-US" sz="1600" kern="0" spc="-70" dirty="0">
                <a:solidFill>
                  <a:srgbClr val="3D7FCF"/>
                </a:solidFill>
                <a:latin typeface="나눔고딕 ExtraBold" pitchFamily="50" charset="-127"/>
                <a:ea typeface="나눔고딕 ExtraBold" pitchFamily="50" charset="-127"/>
              </a:endParaRPr>
            </a:p>
            <a:p>
              <a:pPr marL="88900" lvl="1" indent="-88900" defTabSz="1330325" latinLnBrk="0">
                <a:lnSpc>
                  <a:spcPct val="150000"/>
                </a:lnSpc>
                <a:spcAft>
                  <a:spcPts val="3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0000"/>
                <a:tabLst>
                  <a:tab pos="5648325" algn="l"/>
                </a:tabLst>
                <a:defRPr/>
              </a:pPr>
              <a:endParaRPr lang="ko-KR" altLang="en-US" sz="1600" kern="0" spc="-70" dirty="0">
                <a:solidFill>
                  <a:srgbClr val="3D7FCF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321152" y="1556792"/>
            <a:ext cx="3548844" cy="701731"/>
          </a:xfrm>
          <a:prstGeom prst="rect">
            <a:avLst/>
          </a:prstGeom>
          <a:noFill/>
        </p:spPr>
        <p:txBody>
          <a:bodyPr wrap="square" rIns="108000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시스템의 정보관리</a:t>
            </a:r>
            <a:r>
              <a:rPr lang="en-US" altLang="ko-KR" sz="1100" dirty="0"/>
              <a:t> &gt; </a:t>
            </a:r>
            <a:r>
              <a:rPr lang="ko-KR" altLang="en-US" sz="1100" dirty="0" err="1"/>
              <a:t>내정보관리에서</a:t>
            </a:r>
            <a:r>
              <a:rPr lang="ko-KR" altLang="en-US" sz="1100" dirty="0"/>
              <a:t> ①</a:t>
            </a:r>
            <a:r>
              <a:rPr lang="en-US" altLang="ko-KR" sz="1100" b="1" dirty="0"/>
              <a:t>[2</a:t>
            </a:r>
            <a:r>
              <a:rPr lang="ko-KR" altLang="en-US" sz="1100" b="1" dirty="0"/>
              <a:t>차 인증 여부</a:t>
            </a:r>
            <a:r>
              <a:rPr lang="en-US" altLang="ko-KR" sz="1100" b="1" dirty="0"/>
              <a:t>]</a:t>
            </a:r>
            <a:r>
              <a:rPr lang="ko-KR" altLang="en-US" sz="1100" dirty="0"/>
              <a:t> 체크했을 경우 </a:t>
            </a:r>
            <a:r>
              <a:rPr lang="en-US" altLang="ko-KR" sz="1100" dirty="0"/>
              <a:t>OTP </a:t>
            </a:r>
            <a:r>
              <a:rPr lang="ko-KR" altLang="en-US" sz="1100" dirty="0"/>
              <a:t>인증 팝업이 나타납니다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endParaRPr lang="en-US" altLang="ko-KR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6544641" y="2041805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①</a:t>
            </a:r>
          </a:p>
        </p:txBody>
      </p:sp>
      <p:sp>
        <p:nvSpPr>
          <p:cNvPr id="28" name="모서리가 둥근 직사각형 27"/>
          <p:cNvSpPr/>
          <p:nvPr/>
        </p:nvSpPr>
        <p:spPr>
          <a:xfrm rot="16200000">
            <a:off x="5606535" y="2153871"/>
            <a:ext cx="5004556" cy="3594373"/>
          </a:xfrm>
          <a:prstGeom prst="roundRect">
            <a:avLst>
              <a:gd name="adj" fmla="val 2585"/>
            </a:avLst>
          </a:prstGeom>
          <a:noFill/>
          <a:ln w="12700" cap="flat" cmpd="sng" algn="ctr">
            <a:gradFill>
              <a:gsLst>
                <a:gs pos="0">
                  <a:sysClr val="window" lastClr="FFFFFF">
                    <a:lumMod val="75000"/>
                  </a:sysClr>
                </a:gs>
                <a:gs pos="50000">
                  <a:sysClr val="window" lastClr="FFFFFF">
                    <a:lumMod val="75000"/>
                    <a:alpha val="39000"/>
                  </a:sysClr>
                </a:gs>
                <a:gs pos="100000">
                  <a:sysClr val="window" lastClr="FFFFFF">
                    <a:lumMod val="75000"/>
                    <a:alpha val="0"/>
                  </a:sysClr>
                </a:gs>
              </a:gsLst>
              <a:lin ang="5400000" scaled="0"/>
            </a:gradFill>
            <a:prstDash val="solid"/>
          </a:ln>
          <a:effectLst/>
        </p:spPr>
        <p:txBody>
          <a:bodyPr lIns="36000" rIns="36000" bIns="0" anchor="t" anchorCtr="0">
            <a:scene3d>
              <a:camera prst="orthographicFront"/>
              <a:lightRig rig="threePt" dir="t"/>
            </a:scene3d>
            <a:sp3d contourW="25400">
              <a:bevelT w="1270" h="63500"/>
              <a:contourClr>
                <a:schemeClr val="bg1"/>
              </a:contourClr>
            </a:sp3d>
          </a:bodyPr>
          <a:lstStyle/>
          <a:p>
            <a:pPr algn="ctr" defTabSz="1330325" eaLnBrk="0" latinLnBrk="0" hangingPunct="0">
              <a:lnSpc>
                <a:spcPct val="110000"/>
              </a:lnSpc>
              <a:defRPr/>
            </a:pPr>
            <a:r>
              <a:rPr lang="en-US" altLang="ko-KR" sz="1200" kern="0" spc="-50">
                <a:ln>
                  <a:solidFill>
                    <a:sysClr val="windowText" lastClr="000000"/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latin typeface="Rix정고딕 B" pitchFamily="18" charset="-127"/>
                <a:ea typeface="Rix정고딕 B" pitchFamily="18" charset="-127"/>
              </a:rPr>
              <a:t>  </a:t>
            </a:r>
            <a:endParaRPr lang="ko-KR" altLang="en-US" sz="1200" kern="0" spc="-50" dirty="0">
              <a:ln>
                <a:solidFill>
                  <a:sysClr val="windowText" lastClr="000000"/>
                </a:solidFill>
              </a:ln>
              <a:solidFill>
                <a:sysClr val="windowText" lastClr="000000">
                  <a:lumMod val="85000"/>
                  <a:lumOff val="15000"/>
                </a:sysClr>
              </a:solidFill>
              <a:latin typeface="Rix정고딕 B" pitchFamily="18" charset="-127"/>
              <a:ea typeface="Rix정고딕 B" pitchFamily="18" charset="-127"/>
            </a:endParaRPr>
          </a:p>
        </p:txBody>
      </p:sp>
      <p:sp>
        <p:nvSpPr>
          <p:cNvPr id="29" name="Text Box 193"/>
          <p:cNvSpPr txBox="1">
            <a:spLocks noChangeArrowheads="1"/>
          </p:cNvSpPr>
          <p:nvPr/>
        </p:nvSpPr>
        <p:spPr bwMode="auto">
          <a:xfrm>
            <a:off x="8325755" y="595257"/>
            <a:ext cx="1576107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0" lvl="1" algn="ctr" defTabSz="762000" eaLnBrk="0" fontAlgn="base" latinLnBrk="0" hangingPunct="0">
              <a:spcBef>
                <a:spcPct val="0"/>
              </a:spcBef>
              <a:spcAft>
                <a:spcPct val="30000"/>
              </a:spcAft>
              <a:buClr>
                <a:srgbClr val="000000"/>
              </a:buClr>
              <a:buFont typeface="Wingdings 2" pitchFamily="18" charset="2"/>
              <a:buNone/>
              <a:tabLst>
                <a:tab pos="5648325" algn="l"/>
              </a:tabLst>
              <a:defRPr/>
            </a:pPr>
            <a:r>
              <a:rPr lang="en-US" altLang="ko-KR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Ⅰ. </a:t>
            </a:r>
            <a:r>
              <a:rPr lang="ko-KR" altLang="en-US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로그인 및 정보관리</a:t>
            </a:r>
          </a:p>
        </p:txBody>
      </p:sp>
      <p:pic>
        <p:nvPicPr>
          <p:cNvPr id="24" name="그림 23" descr="2차여부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7136" y="2143116"/>
            <a:ext cx="1898212" cy="214314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25" name="TextBox 24"/>
          <p:cNvSpPr txBox="1"/>
          <p:nvPr/>
        </p:nvSpPr>
        <p:spPr>
          <a:xfrm>
            <a:off x="6332217" y="2349117"/>
            <a:ext cx="3548844" cy="1514261"/>
          </a:xfrm>
          <a:prstGeom prst="rect">
            <a:avLst/>
          </a:prstGeom>
          <a:noFill/>
        </p:spPr>
        <p:txBody>
          <a:bodyPr wrap="square" rIns="108000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②휴대폰번호는 시스템에 등록된 담당자 번호를 입력해야 하며</a:t>
            </a:r>
            <a:r>
              <a:rPr lang="en-US" altLang="ko-KR" sz="1100" dirty="0"/>
              <a:t>,</a:t>
            </a:r>
            <a:r>
              <a:rPr lang="ko-KR" altLang="en-US" sz="1100" dirty="0"/>
              <a:t> ③</a:t>
            </a:r>
            <a:r>
              <a:rPr lang="en-US" altLang="ko-KR" sz="1100" b="1" dirty="0"/>
              <a:t>[OTP </a:t>
            </a:r>
            <a:r>
              <a:rPr lang="ko-KR" altLang="en-US" sz="1100" b="1" dirty="0"/>
              <a:t>요청</a:t>
            </a:r>
            <a:r>
              <a:rPr lang="en-US" altLang="ko-KR" sz="1100" b="1" dirty="0"/>
              <a:t>]</a:t>
            </a:r>
            <a:r>
              <a:rPr lang="ko-KR" altLang="en-US" sz="1100" dirty="0"/>
              <a:t>을 클릭하면 대표번호에 해당하는 사람의 유통지원센터 앱으로 </a:t>
            </a:r>
            <a:r>
              <a:rPr lang="en-US" altLang="ko-KR" sz="1100" dirty="0"/>
              <a:t>OTP </a:t>
            </a:r>
            <a:r>
              <a:rPr lang="ko-KR" altLang="en-US" sz="1100" dirty="0"/>
              <a:t>요청 메시지가 발송됩니다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해당하는 </a:t>
            </a:r>
            <a:r>
              <a:rPr lang="en-US" altLang="ko-KR" sz="1100" dirty="0"/>
              <a:t>OTP</a:t>
            </a:r>
            <a:r>
              <a:rPr lang="ko-KR" altLang="en-US" sz="1100" dirty="0"/>
              <a:t>를 입력하고</a:t>
            </a:r>
            <a:r>
              <a:rPr lang="en-US" altLang="ko-KR" sz="1100" b="1" dirty="0"/>
              <a:t> </a:t>
            </a:r>
            <a:r>
              <a:rPr lang="en-US" altLang="ko-KR" sz="1100" dirty="0"/>
              <a:t>④</a:t>
            </a:r>
            <a:r>
              <a:rPr lang="en-US" altLang="ko-KR" sz="1100" b="1" dirty="0"/>
              <a:t>[</a:t>
            </a:r>
            <a:r>
              <a:rPr lang="ko-KR" altLang="en-US" sz="1100" b="1" dirty="0"/>
              <a:t>로그인</a:t>
            </a:r>
            <a:r>
              <a:rPr lang="en-US" altLang="ko-KR" sz="1100" b="1" dirty="0"/>
              <a:t>]</a:t>
            </a:r>
            <a:r>
              <a:rPr lang="ko-KR" altLang="en-US" sz="1100" dirty="0"/>
              <a:t>을 누르면 로그인됩니다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endParaRPr lang="en-US" altLang="ko-KR" sz="1100" dirty="0"/>
          </a:p>
        </p:txBody>
      </p:sp>
      <p:sp>
        <p:nvSpPr>
          <p:cNvPr id="26" name="TextBox 25"/>
          <p:cNvSpPr txBox="1"/>
          <p:nvPr/>
        </p:nvSpPr>
        <p:spPr>
          <a:xfrm>
            <a:off x="3952868" y="3143248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②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17502" y="3404061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③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60180" y="3929066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④</a:t>
            </a:r>
          </a:p>
        </p:txBody>
      </p:sp>
    </p:spTree>
    <p:extLst>
      <p:ext uri="{BB962C8B-B14F-4D97-AF65-F5344CB8AC3E}">
        <p14:creationId xmlns:p14="http://schemas.microsoft.com/office/powerpoint/2010/main" val="4169162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CD8E2-55FA-E8D6-01B2-A006882AD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EF331F9-E972-25FE-D627-970477FA3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072" y="314824"/>
            <a:ext cx="9239436" cy="338554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내정보관리</a:t>
            </a:r>
          </a:p>
        </p:txBody>
      </p:sp>
      <p:grpSp>
        <p:nvGrpSpPr>
          <p:cNvPr id="7" name="그룹 46">
            <a:extLst>
              <a:ext uri="{FF2B5EF4-FFF2-40B4-BE49-F238E27FC236}">
                <a16:creationId xmlns:a16="http://schemas.microsoft.com/office/drawing/2014/main" id="{F11450C5-4050-8D89-31D0-D9C2438F3DED}"/>
              </a:ext>
            </a:extLst>
          </p:cNvPr>
          <p:cNvGrpSpPr/>
          <p:nvPr/>
        </p:nvGrpSpPr>
        <p:grpSpPr>
          <a:xfrm>
            <a:off x="273051" y="961319"/>
            <a:ext cx="7956313" cy="379449"/>
            <a:chOff x="273051" y="1340768"/>
            <a:chExt cx="7956313" cy="379449"/>
          </a:xfrm>
        </p:grpSpPr>
        <p:pic>
          <p:nvPicPr>
            <p:cNvPr id="13" name="Picture 1" descr="D:\20120213_KPIC설명회\Untitled-1.png">
              <a:extLst>
                <a:ext uri="{FF2B5EF4-FFF2-40B4-BE49-F238E27FC236}">
                  <a16:creationId xmlns:a16="http://schemas.microsoft.com/office/drawing/2014/main" id="{D005A1E3-45E9-9F80-41AC-4F09DCD1F5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273051" y="1431715"/>
              <a:ext cx="227417" cy="220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7F153B2-F47F-1BC6-6922-71479906113C}"/>
                </a:ext>
              </a:extLst>
            </p:cNvPr>
            <p:cNvSpPr txBox="1"/>
            <p:nvPr/>
          </p:nvSpPr>
          <p:spPr>
            <a:xfrm>
              <a:off x="563662" y="1340768"/>
              <a:ext cx="7665702" cy="3794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/>
            <a:lstStyle/>
            <a:p>
              <a:pPr marL="88900" lvl="1" indent="-88900" defTabSz="1330325" latinLnBrk="0">
                <a:lnSpc>
                  <a:spcPct val="150000"/>
                </a:lnSpc>
                <a:spcAft>
                  <a:spcPts val="3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0000"/>
                <a:tabLst>
                  <a:tab pos="5648325" algn="l"/>
                </a:tabLst>
                <a:defRPr/>
              </a:pPr>
              <a:r>
                <a:rPr lang="ko-KR" altLang="en-US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로그인 시 필요한 회원정보를 조회 </a:t>
              </a:r>
              <a:r>
                <a:rPr lang="en-US" altLang="ko-KR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(3/3)</a:t>
              </a:r>
              <a:endParaRPr lang="ko-KR" altLang="en-US" sz="1600" kern="0" spc="-70" dirty="0">
                <a:solidFill>
                  <a:srgbClr val="3D7FCF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02BCB19-A8CD-7AA5-B8CA-615850E3BFDF}"/>
              </a:ext>
            </a:extLst>
          </p:cNvPr>
          <p:cNvSpPr txBox="1"/>
          <p:nvPr/>
        </p:nvSpPr>
        <p:spPr>
          <a:xfrm>
            <a:off x="7365268" y="1556792"/>
            <a:ext cx="2504728" cy="3273204"/>
          </a:xfrm>
          <a:prstGeom prst="rect">
            <a:avLst/>
          </a:prstGeom>
          <a:noFill/>
        </p:spPr>
        <p:txBody>
          <a:bodyPr wrap="square" rIns="108000" rtlCol="0">
            <a:spAutoFit/>
          </a:bodyPr>
          <a:lstStyle/>
          <a:p>
            <a:pPr marL="92075" indent="-92075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/>
              <a:t>KORA </a:t>
            </a:r>
            <a:r>
              <a:rPr lang="ko-KR" altLang="en-US" sz="1100" dirty="0"/>
              <a:t>인증 </a:t>
            </a:r>
            <a:r>
              <a:rPr lang="en-US" altLang="ko-KR" sz="1100" dirty="0"/>
              <a:t>APP</a:t>
            </a:r>
            <a:r>
              <a:rPr lang="ko-KR" altLang="en-US" sz="1100" dirty="0"/>
              <a:t>에서 인증 화면입니다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/>
              <a:t> </a:t>
            </a:r>
            <a:r>
              <a:rPr lang="ko-KR" altLang="en-US" sz="1100" b="1" dirty="0">
                <a:solidFill>
                  <a:srgbClr val="C00000"/>
                </a:solidFill>
              </a:rPr>
              <a:t>①</a:t>
            </a:r>
            <a:r>
              <a:rPr lang="ko-KR" altLang="en-US" sz="1100" dirty="0">
                <a:solidFill>
                  <a:srgbClr val="FF0000"/>
                </a:solidFill>
              </a:rPr>
              <a:t> </a:t>
            </a:r>
            <a:r>
              <a:rPr lang="ko-KR" altLang="en-US" sz="1100" dirty="0"/>
              <a:t>회원사 명을 확인 할 수 있습니다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/>
              <a:t> </a:t>
            </a:r>
            <a:r>
              <a:rPr lang="ko-KR" altLang="en-US" sz="1100" b="1" dirty="0">
                <a:solidFill>
                  <a:srgbClr val="C00000"/>
                </a:solidFill>
              </a:rPr>
              <a:t>②</a:t>
            </a:r>
            <a:r>
              <a:rPr lang="ko-KR" altLang="en-US" sz="1100" dirty="0">
                <a:solidFill>
                  <a:srgbClr val="FF0000"/>
                </a:solidFill>
              </a:rPr>
              <a:t> </a:t>
            </a:r>
            <a:r>
              <a:rPr lang="ko-KR" altLang="en-US" sz="1100" dirty="0">
                <a:latin typeface="+mj-lt"/>
              </a:rPr>
              <a:t>인증번호를 생성하며</a:t>
            </a:r>
            <a:r>
              <a:rPr lang="en-US" altLang="ko-KR" sz="1100" dirty="0">
                <a:latin typeface="+mj-lt"/>
              </a:rPr>
              <a:t>, </a:t>
            </a:r>
            <a:r>
              <a:rPr lang="ko-KR" altLang="en-US" sz="1100" dirty="0">
                <a:latin typeface="+mj-lt"/>
              </a:rPr>
              <a:t>로그인 시 입력 할 인증 번호를 사용합니다</a:t>
            </a:r>
            <a:r>
              <a:rPr lang="en-US" altLang="ko-KR" sz="1100" dirty="0">
                <a:latin typeface="+mj-lt"/>
              </a:rPr>
              <a:t>.</a:t>
            </a:r>
          </a:p>
          <a:p>
            <a:pPr marL="92075" indent="-92075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>
                <a:latin typeface="+mj-lt"/>
              </a:rPr>
              <a:t> </a:t>
            </a:r>
            <a:r>
              <a:rPr lang="ko-KR" altLang="en-US" sz="1100" b="1" dirty="0">
                <a:solidFill>
                  <a:srgbClr val="C00000"/>
                </a:solidFill>
              </a:rPr>
              <a:t>③</a:t>
            </a:r>
            <a:r>
              <a:rPr lang="ko-KR" altLang="en-US" sz="11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altLang="ko-KR" sz="1100" dirty="0">
                <a:latin typeface="+mj-lt"/>
                <a:ea typeface="나눔고딕" pitchFamily="50" charset="-127"/>
              </a:rPr>
              <a:t>[</a:t>
            </a:r>
            <a:r>
              <a:rPr lang="ko-KR" altLang="en-US" sz="1100" dirty="0">
                <a:latin typeface="+mj-lt"/>
                <a:ea typeface="나눔고딕" pitchFamily="50" charset="-127"/>
              </a:rPr>
              <a:t>인증</a:t>
            </a:r>
            <a:r>
              <a:rPr lang="en-US" altLang="ko-KR" sz="1100" dirty="0">
                <a:latin typeface="+mj-lt"/>
                <a:ea typeface="나눔고딕" pitchFamily="50" charset="-127"/>
              </a:rPr>
              <a:t>], [</a:t>
            </a:r>
            <a:r>
              <a:rPr lang="ko-KR" altLang="en-US" sz="1100" dirty="0">
                <a:latin typeface="+mj-lt"/>
                <a:ea typeface="나눔고딕" pitchFamily="50" charset="-127"/>
              </a:rPr>
              <a:t>알림</a:t>
            </a:r>
            <a:r>
              <a:rPr lang="en-US" altLang="ko-KR" sz="1100" dirty="0">
                <a:latin typeface="+mj-lt"/>
                <a:ea typeface="나눔고딕" pitchFamily="50" charset="-127"/>
              </a:rPr>
              <a:t>], [</a:t>
            </a:r>
            <a:r>
              <a:rPr lang="ko-KR" altLang="en-US" sz="1100" dirty="0">
                <a:latin typeface="+mj-lt"/>
                <a:ea typeface="나눔고딕" pitchFamily="50" charset="-127"/>
              </a:rPr>
              <a:t>공지</a:t>
            </a:r>
            <a:r>
              <a:rPr lang="en-US" altLang="ko-KR" sz="1100" dirty="0">
                <a:latin typeface="+mj-lt"/>
                <a:ea typeface="나눔고딕" pitchFamily="50" charset="-127"/>
              </a:rPr>
              <a:t>], [</a:t>
            </a:r>
            <a:r>
              <a:rPr lang="ko-KR" altLang="en-US" sz="1100" dirty="0">
                <a:latin typeface="+mj-lt"/>
                <a:ea typeface="나눔고딕" pitchFamily="50" charset="-127"/>
              </a:rPr>
              <a:t>로그아웃</a:t>
            </a:r>
            <a:r>
              <a:rPr lang="en-US" altLang="ko-KR" sz="1100" dirty="0">
                <a:latin typeface="+mj-lt"/>
                <a:ea typeface="나눔고딕" pitchFamily="50" charset="-127"/>
              </a:rPr>
              <a:t>], </a:t>
            </a:r>
            <a:r>
              <a:rPr lang="ko-KR" altLang="en-US" sz="1100" dirty="0">
                <a:latin typeface="+mj-lt"/>
                <a:ea typeface="나눔고딕" pitchFamily="50" charset="-127"/>
              </a:rPr>
              <a:t>하단 바를 클릭하여 각 화면을 볼 수 있으며</a:t>
            </a:r>
            <a:r>
              <a:rPr lang="en-US" altLang="ko-KR" sz="1100" dirty="0">
                <a:latin typeface="+mj-lt"/>
                <a:ea typeface="나눔고딕" pitchFamily="50" charset="-127"/>
              </a:rPr>
              <a:t>, </a:t>
            </a:r>
            <a:r>
              <a:rPr lang="ko-KR" altLang="en-US" sz="1100" dirty="0">
                <a:latin typeface="+mj-lt"/>
                <a:ea typeface="나눔고딕" pitchFamily="50" charset="-127"/>
              </a:rPr>
              <a:t>로그아웃 버튼을 통한 다른 아이디로 로그인 할 수 있습니다</a:t>
            </a:r>
            <a:r>
              <a:rPr lang="en-US" altLang="ko-KR" sz="1100" dirty="0">
                <a:latin typeface="+mj-lt"/>
                <a:ea typeface="나눔고딕" pitchFamily="50" charset="-127"/>
              </a:rPr>
              <a:t>.</a:t>
            </a:r>
          </a:p>
          <a:p>
            <a:pPr marL="92075" indent="-92075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>
                <a:latin typeface="+mj-lt"/>
                <a:ea typeface="나눔고딕" pitchFamily="50" charset="-127"/>
              </a:rPr>
              <a:t> </a:t>
            </a:r>
            <a:r>
              <a:rPr lang="ko-KR" altLang="en-US" sz="1100" b="1">
                <a:solidFill>
                  <a:srgbClr val="C00000"/>
                </a:solidFill>
              </a:rPr>
              <a:t>④</a:t>
            </a:r>
            <a:r>
              <a:rPr lang="ko-KR" altLang="en-US" sz="1100">
                <a:solidFill>
                  <a:srgbClr val="FF0000"/>
                </a:solidFill>
                <a:latin typeface="+mj-lt"/>
              </a:rPr>
              <a:t> </a:t>
            </a:r>
            <a:r>
              <a:rPr lang="en-US" altLang="ko-KR" sz="1100" dirty="0">
                <a:latin typeface="+mj-lt"/>
                <a:ea typeface="나눔고딕" pitchFamily="50" charset="-127"/>
              </a:rPr>
              <a:t>[</a:t>
            </a:r>
            <a:r>
              <a:rPr lang="ko-KR" altLang="en-US" sz="1100" dirty="0">
                <a:latin typeface="+mj-lt"/>
                <a:ea typeface="나눔고딕" pitchFamily="50" charset="-127"/>
              </a:rPr>
              <a:t>상단 알림</a:t>
            </a:r>
            <a:r>
              <a:rPr lang="en-US" altLang="ko-KR" sz="1100" dirty="0">
                <a:latin typeface="+mj-lt"/>
                <a:ea typeface="나눔고딕" pitchFamily="50" charset="-127"/>
              </a:rPr>
              <a:t>]</a:t>
            </a:r>
            <a:r>
              <a:rPr lang="ko-KR" altLang="en-US" sz="1100" dirty="0">
                <a:latin typeface="+mj-lt"/>
                <a:ea typeface="나눔고딕" pitchFamily="50" charset="-127"/>
              </a:rPr>
              <a:t>은 </a:t>
            </a:r>
            <a:r>
              <a:rPr lang="en-US" altLang="ko-KR" sz="1100" dirty="0">
                <a:latin typeface="+mj-lt"/>
                <a:ea typeface="나눔고딕" pitchFamily="50" charset="-127"/>
              </a:rPr>
              <a:t>KORA</a:t>
            </a:r>
            <a:r>
              <a:rPr lang="ko-KR" altLang="en-US" sz="1100" dirty="0">
                <a:latin typeface="+mj-lt"/>
                <a:ea typeface="나눔고딕" pitchFamily="50" charset="-127"/>
              </a:rPr>
              <a:t>인증 앱에서  인증번호</a:t>
            </a:r>
            <a:r>
              <a:rPr lang="en-US" altLang="ko-KR" sz="1100" dirty="0">
                <a:latin typeface="+mj-lt"/>
                <a:ea typeface="나눔고딕" pitchFamily="50" charset="-127"/>
              </a:rPr>
              <a:t>,</a:t>
            </a:r>
            <a:r>
              <a:rPr lang="ko-KR" altLang="en-US" sz="1100" dirty="0">
                <a:latin typeface="+mj-lt"/>
                <a:ea typeface="나눔고딕" pitchFamily="50" charset="-127"/>
              </a:rPr>
              <a:t> 알림</a:t>
            </a:r>
            <a:r>
              <a:rPr lang="en-US" altLang="ko-KR" sz="1100" dirty="0">
                <a:latin typeface="+mj-lt"/>
                <a:ea typeface="나눔고딕" pitchFamily="50" charset="-127"/>
              </a:rPr>
              <a:t>, </a:t>
            </a:r>
            <a:r>
              <a:rPr lang="ko-KR" altLang="en-US" sz="1100" dirty="0">
                <a:latin typeface="+mj-lt"/>
                <a:ea typeface="나눔고딕" pitchFamily="50" charset="-127"/>
              </a:rPr>
              <a:t>공지사항을 확인 할 수 있습니다</a:t>
            </a:r>
            <a:r>
              <a:rPr lang="en-US" altLang="ko-KR" sz="1100" dirty="0">
                <a:latin typeface="+mj-lt"/>
                <a:ea typeface="나눔고딕" pitchFamily="50" charset="-127"/>
              </a:rPr>
              <a:t>.</a:t>
            </a:r>
          </a:p>
          <a:p>
            <a:pPr>
              <a:lnSpc>
                <a:spcPct val="120000"/>
              </a:lnSpc>
              <a:spcBef>
                <a:spcPts val="200"/>
              </a:spcBef>
            </a:pPr>
            <a:endParaRPr lang="en-US" altLang="ko-KR" sz="1100" dirty="0">
              <a:latin typeface="+mj-lt"/>
              <a:ea typeface="나눔고딕" pitchFamily="50" charset="-127"/>
            </a:endParaRPr>
          </a:p>
          <a:p>
            <a:pPr marL="92075" indent="-92075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endParaRPr lang="en-US" altLang="ko-KR" sz="1100" dirty="0"/>
          </a:p>
        </p:txBody>
      </p:sp>
      <p:sp>
        <p:nvSpPr>
          <p:cNvPr id="42" name="모서리가 둥근 직사각형 41">
            <a:extLst>
              <a:ext uri="{FF2B5EF4-FFF2-40B4-BE49-F238E27FC236}">
                <a16:creationId xmlns:a16="http://schemas.microsoft.com/office/drawing/2014/main" id="{262330BC-88AA-B011-5C86-DBAD6DCF46BF}"/>
              </a:ext>
            </a:extLst>
          </p:cNvPr>
          <p:cNvSpPr/>
          <p:nvPr/>
        </p:nvSpPr>
        <p:spPr>
          <a:xfrm rot="16200000">
            <a:off x="6097353" y="2644688"/>
            <a:ext cx="5004556" cy="2612738"/>
          </a:xfrm>
          <a:prstGeom prst="roundRect">
            <a:avLst>
              <a:gd name="adj" fmla="val 2585"/>
            </a:avLst>
          </a:prstGeom>
          <a:noFill/>
          <a:ln w="12700" cap="flat" cmpd="sng" algn="ctr">
            <a:gradFill>
              <a:gsLst>
                <a:gs pos="0">
                  <a:sysClr val="window" lastClr="FFFFFF">
                    <a:lumMod val="75000"/>
                  </a:sysClr>
                </a:gs>
                <a:gs pos="50000">
                  <a:sysClr val="window" lastClr="FFFFFF">
                    <a:lumMod val="75000"/>
                    <a:alpha val="39000"/>
                  </a:sysClr>
                </a:gs>
                <a:gs pos="100000">
                  <a:sysClr val="window" lastClr="FFFFFF">
                    <a:lumMod val="75000"/>
                    <a:alpha val="0"/>
                  </a:sysClr>
                </a:gs>
              </a:gsLst>
              <a:lin ang="5400000" scaled="0"/>
            </a:gradFill>
            <a:prstDash val="solid"/>
          </a:ln>
          <a:effectLst/>
        </p:spPr>
        <p:txBody>
          <a:bodyPr lIns="36000" rIns="36000" bIns="0" anchor="t" anchorCtr="0">
            <a:scene3d>
              <a:camera prst="orthographicFront"/>
              <a:lightRig rig="threePt" dir="t"/>
            </a:scene3d>
            <a:sp3d contourW="25400">
              <a:bevelT w="1270" h="63500"/>
              <a:contourClr>
                <a:schemeClr val="bg1"/>
              </a:contourClr>
            </a:sp3d>
          </a:bodyPr>
          <a:lstStyle/>
          <a:p>
            <a:pPr algn="ctr" defTabSz="1330325" eaLnBrk="0" latinLnBrk="0" hangingPunct="0">
              <a:lnSpc>
                <a:spcPct val="110000"/>
              </a:lnSpc>
              <a:defRPr/>
            </a:pPr>
            <a:r>
              <a:rPr lang="en-US" altLang="ko-KR" sz="1200" kern="0" spc="-50">
                <a:ln>
                  <a:solidFill>
                    <a:sysClr val="windowText" lastClr="000000"/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latin typeface="Rix정고딕 B" pitchFamily="18" charset="-127"/>
                <a:ea typeface="Rix정고딕 B" pitchFamily="18" charset="-127"/>
              </a:rPr>
              <a:t>  </a:t>
            </a:r>
            <a:endParaRPr lang="ko-KR" altLang="en-US" sz="1200" kern="0" spc="-50" dirty="0">
              <a:ln>
                <a:solidFill>
                  <a:sysClr val="windowText" lastClr="000000"/>
                </a:solidFill>
              </a:ln>
              <a:solidFill>
                <a:sysClr val="windowText" lastClr="000000">
                  <a:lumMod val="85000"/>
                  <a:lumOff val="15000"/>
                </a:sysClr>
              </a:solidFill>
              <a:latin typeface="Rix정고딕 B" pitchFamily="18" charset="-127"/>
              <a:ea typeface="Rix정고딕 B" pitchFamily="18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E42F66B-1E51-1987-98F4-BD5947F497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61" y="1736812"/>
            <a:ext cx="2024794" cy="4348412"/>
          </a:xfrm>
          <a:prstGeom prst="rect">
            <a:avLst/>
          </a:prstGeom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id="{0954980A-4AF4-FB86-6E48-4CFA59A64F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636" y="2324944"/>
            <a:ext cx="90704" cy="1545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①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9278F35A-EB1A-4557-3A3B-7EAD5B96E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0160" y="3463185"/>
            <a:ext cx="90704" cy="1545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②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3093CC25-5944-C752-FBD5-BD4B347DA8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5512" y="5490152"/>
            <a:ext cx="90704" cy="1545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③</a:t>
            </a: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75632E24-9030-FAF6-5468-E7AD8F1325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6538" y="3640386"/>
            <a:ext cx="2880610" cy="171464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2855B9EF-9B05-43FC-98B6-06E8D161B1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5107" y="2617292"/>
            <a:ext cx="2903472" cy="845893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21" name="줄무늬가 있는 오른쪽 화살표 35">
            <a:extLst>
              <a:ext uri="{FF2B5EF4-FFF2-40B4-BE49-F238E27FC236}">
                <a16:creationId xmlns:a16="http://schemas.microsoft.com/office/drawing/2014/main" id="{75870F8D-34A6-4418-6F59-08B04849943C}"/>
              </a:ext>
            </a:extLst>
          </p:cNvPr>
          <p:cNvSpPr/>
          <p:nvPr/>
        </p:nvSpPr>
        <p:spPr>
          <a:xfrm>
            <a:off x="3003811" y="3708960"/>
            <a:ext cx="292104" cy="292104"/>
          </a:xfrm>
          <a:prstGeom prst="stripedRightArrow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marL="0" indent="-96381"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  <a:buBlip>
                <a:blip r:embed="rId6"/>
              </a:buBlip>
            </a:pP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6318FC64-8422-2FBD-2AC3-60AD4D929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4916" y="3248997"/>
            <a:ext cx="182565" cy="21907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④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688CDA6-A542-0325-5F80-354D81041469}"/>
              </a:ext>
            </a:extLst>
          </p:cNvPr>
          <p:cNvSpPr/>
          <p:nvPr/>
        </p:nvSpPr>
        <p:spPr>
          <a:xfrm>
            <a:off x="704528" y="2348880"/>
            <a:ext cx="1656184" cy="214314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3DBD0015-8C97-0CCE-B9B5-4650AEDAC724}"/>
              </a:ext>
            </a:extLst>
          </p:cNvPr>
          <p:cNvSpPr/>
          <p:nvPr/>
        </p:nvSpPr>
        <p:spPr>
          <a:xfrm>
            <a:off x="856928" y="2926653"/>
            <a:ext cx="1656184" cy="536531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77C13A1-68E6-F8AD-6CF2-B99A8FEE45A8}"/>
              </a:ext>
            </a:extLst>
          </p:cNvPr>
          <p:cNvSpPr/>
          <p:nvPr/>
        </p:nvSpPr>
        <p:spPr>
          <a:xfrm>
            <a:off x="633119" y="5768955"/>
            <a:ext cx="2047336" cy="316269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BAB4D93-890E-6304-0F4A-22141B5928FF}"/>
              </a:ext>
            </a:extLst>
          </p:cNvPr>
          <p:cNvSpPr/>
          <p:nvPr/>
        </p:nvSpPr>
        <p:spPr>
          <a:xfrm>
            <a:off x="3539103" y="2563194"/>
            <a:ext cx="2963298" cy="2791841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22874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 descr="계정관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811" y="1500174"/>
            <a:ext cx="3770941" cy="2462144"/>
          </a:xfrm>
          <a:prstGeom prst="rect">
            <a:avLst/>
          </a:prstGeom>
        </p:spPr>
      </p:pic>
      <p:pic>
        <p:nvPicPr>
          <p:cNvPr id="30" name="그림 29" descr="생성회원사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2538" y="4143380"/>
            <a:ext cx="3786214" cy="2245616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6072" y="314824"/>
            <a:ext cx="9239436" cy="338554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dirty="0"/>
              <a:t>계정관리</a:t>
            </a:r>
            <a:endParaRPr lang="ko-KR" altLang="en-US" dirty="0"/>
          </a:p>
        </p:txBody>
      </p:sp>
      <p:grpSp>
        <p:nvGrpSpPr>
          <p:cNvPr id="3" name="그룹 46"/>
          <p:cNvGrpSpPr/>
          <p:nvPr/>
        </p:nvGrpSpPr>
        <p:grpSpPr>
          <a:xfrm>
            <a:off x="273051" y="961319"/>
            <a:ext cx="7956313" cy="379449"/>
            <a:chOff x="273051" y="1340768"/>
            <a:chExt cx="7956313" cy="379449"/>
          </a:xfrm>
        </p:grpSpPr>
        <p:pic>
          <p:nvPicPr>
            <p:cNvPr id="13" name="Picture 1" descr="D:\20120213_KPIC설명회\Untitled-1.png"/>
            <p:cNvPicPr>
              <a:picLocks noChangeAspect="1" noChangeArrowheads="1"/>
            </p:cNvPicPr>
            <p:nvPr/>
          </p:nvPicPr>
          <p:blipFill>
            <a:blip r:embed="rId4" cstate="print"/>
            <a:stretch>
              <a:fillRect/>
            </a:stretch>
          </p:blipFill>
          <p:spPr bwMode="auto">
            <a:xfrm>
              <a:off x="273051" y="1431715"/>
              <a:ext cx="227417" cy="220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563662" y="1340768"/>
              <a:ext cx="7665702" cy="3794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/>
            <a:lstStyle/>
            <a:p>
              <a:pPr marL="88900" lvl="1" indent="-88900" defTabSz="1330325" latinLnBrk="0">
                <a:lnSpc>
                  <a:spcPct val="150000"/>
                </a:lnSpc>
                <a:spcAft>
                  <a:spcPts val="3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0000"/>
                <a:tabLst>
                  <a:tab pos="5648325" algn="l"/>
                </a:tabLst>
                <a:defRPr/>
              </a:pPr>
              <a:r>
                <a:rPr lang="ko-KR" altLang="en-US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아이디</a:t>
              </a:r>
              <a:r>
                <a:rPr lang="en-US" altLang="ko-KR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/</a:t>
              </a:r>
              <a:r>
                <a:rPr lang="ko-KR" altLang="en-US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비밀번호 생성 </a:t>
              </a:r>
              <a:r>
                <a:rPr lang="en-US" altLang="ko-KR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(1/2)</a:t>
              </a:r>
              <a:endParaRPr lang="ko-KR" altLang="en-US" sz="1600" kern="0" spc="-70" dirty="0">
                <a:solidFill>
                  <a:srgbClr val="3D7FCF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321152" y="1556792"/>
            <a:ext cx="3548844" cy="1920526"/>
          </a:xfrm>
          <a:prstGeom prst="rect">
            <a:avLst/>
          </a:prstGeom>
          <a:noFill/>
        </p:spPr>
        <p:txBody>
          <a:bodyPr wrap="square" rIns="108000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유통지원시스템 홈페이지의 하단에 </a:t>
            </a:r>
            <a:r>
              <a:rPr lang="en-US" altLang="ko-KR" sz="1100" b="1" dirty="0"/>
              <a:t>[ID/PW </a:t>
            </a:r>
            <a:r>
              <a:rPr lang="ko-KR" altLang="en-US" sz="1100" b="1" dirty="0"/>
              <a:t>설정</a:t>
            </a:r>
            <a:r>
              <a:rPr lang="en-US" altLang="ko-KR" sz="1100" b="1" dirty="0"/>
              <a:t>]</a:t>
            </a:r>
            <a:r>
              <a:rPr lang="ko-KR" altLang="en-US" sz="1100" dirty="0"/>
              <a:t>을 클릭하면 해당 팝업이 뜨며 계정을 관리할 수 있습니다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회원사의 계정 생성을 위해 ①</a:t>
            </a:r>
            <a:r>
              <a:rPr lang="en-US" altLang="ko-KR" sz="1100" b="1" dirty="0"/>
              <a:t>[</a:t>
            </a:r>
            <a:r>
              <a:rPr lang="ko-KR" altLang="en-US" sz="1100" b="1" dirty="0"/>
              <a:t>아이디</a:t>
            </a:r>
            <a:r>
              <a:rPr lang="en-US" altLang="ko-KR" sz="1100" b="1" dirty="0"/>
              <a:t>/</a:t>
            </a:r>
            <a:r>
              <a:rPr lang="ko-KR" altLang="en-US" sz="1100" b="1" dirty="0"/>
              <a:t>비밀번호 생성</a:t>
            </a:r>
            <a:r>
              <a:rPr lang="en-US" altLang="ko-KR" sz="1100" b="1" dirty="0"/>
              <a:t>]</a:t>
            </a:r>
            <a:r>
              <a:rPr lang="ko-KR" altLang="en-US" sz="1100" dirty="0"/>
              <a:t>을 클릭하면 아래와 같은 인증화면이 나타납니다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100" dirty="0"/>
              <a:t> ②</a:t>
            </a:r>
            <a:r>
              <a:rPr lang="ko-KR" altLang="en-US" sz="1100" dirty="0"/>
              <a:t>통신사를 선택한 후 ③문자 또는 </a:t>
            </a:r>
            <a:r>
              <a:rPr lang="en-US" altLang="ko-KR" sz="1100" dirty="0"/>
              <a:t>PASS </a:t>
            </a:r>
            <a:r>
              <a:rPr lang="ko-KR" altLang="en-US" sz="1100" dirty="0" err="1"/>
              <a:t>어플을</a:t>
            </a:r>
            <a:r>
              <a:rPr lang="ko-KR" altLang="en-US" sz="1100" dirty="0"/>
              <a:t> 통해 인증 가능하며</a:t>
            </a:r>
            <a:r>
              <a:rPr lang="en-US" altLang="ko-KR" sz="1100" dirty="0"/>
              <a:t>,</a:t>
            </a:r>
            <a:r>
              <a:rPr lang="ko-KR" altLang="en-US" sz="1100" dirty="0"/>
              <a:t> 개인정보를 입력한 뒤 인증이 완료되면 ④사업자 등록번호를 입력해 </a:t>
            </a:r>
            <a:r>
              <a:rPr lang="ko-KR" altLang="en-US" sz="1100" dirty="0" err="1"/>
              <a:t>회원사를</a:t>
            </a:r>
            <a:r>
              <a:rPr lang="ko-KR" altLang="en-US" sz="1100" dirty="0"/>
              <a:t> 조회합니다</a:t>
            </a:r>
            <a:r>
              <a:rPr lang="en-US" altLang="ko-KR" sz="1100" dirty="0"/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57156" y="5778141"/>
            <a:ext cx="3548844" cy="498598"/>
          </a:xfrm>
          <a:prstGeom prst="rect">
            <a:avLst/>
          </a:prstGeom>
          <a:noFill/>
        </p:spPr>
        <p:txBody>
          <a:bodyPr wrap="square" rIns="108000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사업자 등록번호에 해당하는 </a:t>
            </a:r>
            <a:r>
              <a:rPr lang="ko-KR" altLang="en-US" sz="1100" dirty="0" err="1"/>
              <a:t>회원사를</a:t>
            </a:r>
            <a:r>
              <a:rPr lang="ko-KR" altLang="en-US" sz="1100" dirty="0"/>
              <a:t> 정상적으로 가져왔다면 제출을 진행합니다</a:t>
            </a:r>
            <a:r>
              <a:rPr lang="en-US" altLang="ko-KR" sz="1100" dirty="0"/>
              <a:t>.(</a:t>
            </a:r>
            <a:r>
              <a:rPr lang="ko-KR" altLang="en-US" sz="1100" dirty="0"/>
              <a:t>다음페이지</a:t>
            </a:r>
            <a:r>
              <a:rPr lang="en-US" altLang="ko-KR" sz="1100" dirty="0"/>
              <a:t>)</a:t>
            </a:r>
          </a:p>
        </p:txBody>
      </p:sp>
      <p:sp>
        <p:nvSpPr>
          <p:cNvPr id="28" name="모서리가 둥근 직사각형 27"/>
          <p:cNvSpPr/>
          <p:nvPr/>
        </p:nvSpPr>
        <p:spPr>
          <a:xfrm rot="16200000">
            <a:off x="5606535" y="2153871"/>
            <a:ext cx="5004556" cy="3594373"/>
          </a:xfrm>
          <a:prstGeom prst="roundRect">
            <a:avLst>
              <a:gd name="adj" fmla="val 2585"/>
            </a:avLst>
          </a:prstGeom>
          <a:noFill/>
          <a:ln w="12700" cap="flat" cmpd="sng" algn="ctr">
            <a:gradFill>
              <a:gsLst>
                <a:gs pos="0">
                  <a:sysClr val="window" lastClr="FFFFFF">
                    <a:lumMod val="75000"/>
                  </a:sysClr>
                </a:gs>
                <a:gs pos="50000">
                  <a:sysClr val="window" lastClr="FFFFFF">
                    <a:lumMod val="75000"/>
                    <a:alpha val="39000"/>
                  </a:sysClr>
                </a:gs>
                <a:gs pos="100000">
                  <a:sysClr val="window" lastClr="FFFFFF">
                    <a:lumMod val="75000"/>
                    <a:alpha val="0"/>
                  </a:sysClr>
                </a:gs>
              </a:gsLst>
              <a:lin ang="5400000" scaled="0"/>
            </a:gradFill>
            <a:prstDash val="solid"/>
          </a:ln>
          <a:effectLst/>
        </p:spPr>
        <p:txBody>
          <a:bodyPr lIns="36000" rIns="36000" bIns="0" anchor="t" anchorCtr="0">
            <a:scene3d>
              <a:camera prst="orthographicFront"/>
              <a:lightRig rig="threePt" dir="t"/>
            </a:scene3d>
            <a:sp3d contourW="25400">
              <a:bevelT w="1270" h="63500"/>
              <a:contourClr>
                <a:schemeClr val="bg1"/>
              </a:contourClr>
            </a:sp3d>
          </a:bodyPr>
          <a:lstStyle/>
          <a:p>
            <a:pPr algn="ctr" defTabSz="1330325" eaLnBrk="0" latinLnBrk="0" hangingPunct="0">
              <a:lnSpc>
                <a:spcPct val="110000"/>
              </a:lnSpc>
              <a:defRPr/>
            </a:pPr>
            <a:r>
              <a:rPr lang="en-US" altLang="ko-KR" sz="1200" kern="0" spc="-50">
                <a:ln>
                  <a:solidFill>
                    <a:sysClr val="windowText" lastClr="000000"/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latin typeface="Rix정고딕 B" pitchFamily="18" charset="-127"/>
                <a:ea typeface="Rix정고딕 B" pitchFamily="18" charset="-127"/>
              </a:rPr>
              <a:t>  </a:t>
            </a:r>
            <a:endParaRPr lang="ko-KR" altLang="en-US" sz="1200" kern="0" spc="-50" dirty="0">
              <a:ln>
                <a:solidFill>
                  <a:sysClr val="windowText" lastClr="000000"/>
                </a:solidFill>
              </a:ln>
              <a:solidFill>
                <a:sysClr val="windowText" lastClr="000000">
                  <a:lumMod val="85000"/>
                  <a:lumOff val="15000"/>
                </a:sysClr>
              </a:solidFill>
              <a:latin typeface="Rix정고딕 B" pitchFamily="18" charset="-127"/>
              <a:ea typeface="Rix정고딕 B" pitchFamily="18" charset="-127"/>
            </a:endParaRPr>
          </a:p>
        </p:txBody>
      </p:sp>
      <p:sp>
        <p:nvSpPr>
          <p:cNvPr id="29" name="Text Box 193"/>
          <p:cNvSpPr txBox="1">
            <a:spLocks noChangeArrowheads="1"/>
          </p:cNvSpPr>
          <p:nvPr/>
        </p:nvSpPr>
        <p:spPr bwMode="auto">
          <a:xfrm>
            <a:off x="8325755" y="595257"/>
            <a:ext cx="1576107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0" lvl="1" algn="ctr" defTabSz="762000" eaLnBrk="0" fontAlgn="base" latinLnBrk="0" hangingPunct="0">
              <a:spcBef>
                <a:spcPct val="0"/>
              </a:spcBef>
              <a:spcAft>
                <a:spcPct val="30000"/>
              </a:spcAft>
              <a:buClr>
                <a:srgbClr val="000000"/>
              </a:buClr>
              <a:buFont typeface="Wingdings 2" pitchFamily="18" charset="2"/>
              <a:buNone/>
              <a:tabLst>
                <a:tab pos="5648325" algn="l"/>
              </a:tabLst>
              <a:defRPr/>
            </a:pPr>
            <a:r>
              <a:rPr lang="en-US" altLang="ko-KR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Ⅰ. </a:t>
            </a:r>
            <a:r>
              <a:rPr lang="ko-KR" altLang="en-US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로그인 및 정보관리</a:t>
            </a:r>
          </a:p>
        </p:txBody>
      </p:sp>
      <p:pic>
        <p:nvPicPr>
          <p:cNvPr id="21" name="그림 20" descr="pas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24636" y="3429000"/>
            <a:ext cx="1285884" cy="2330835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23" name="직사각형 22"/>
          <p:cNvSpPr/>
          <p:nvPr/>
        </p:nvSpPr>
        <p:spPr>
          <a:xfrm>
            <a:off x="2803573" y="2104929"/>
            <a:ext cx="1357322" cy="357190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42760" y="2129868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①</a:t>
            </a:r>
          </a:p>
        </p:txBody>
      </p:sp>
      <p:pic>
        <p:nvPicPr>
          <p:cNvPr id="25" name="그림 24" descr="2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39148" y="3412374"/>
            <a:ext cx="1299341" cy="2357454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26" name="오른쪽 화살표 25"/>
          <p:cNvSpPr/>
          <p:nvPr/>
        </p:nvSpPr>
        <p:spPr>
          <a:xfrm>
            <a:off x="7881958" y="4429132"/>
            <a:ext cx="357190" cy="285752"/>
          </a:xfrm>
          <a:prstGeom prst="rightArrow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b="1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239016" y="3887501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②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810652" y="3887501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③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881430" y="4929198"/>
            <a:ext cx="192109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④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810124" y="5786454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⑤</a:t>
            </a:r>
          </a:p>
        </p:txBody>
      </p:sp>
    </p:spTree>
    <p:extLst>
      <p:ext uri="{BB962C8B-B14F-4D97-AF65-F5344CB8AC3E}">
        <p14:creationId xmlns:p14="http://schemas.microsoft.com/office/powerpoint/2010/main" val="4169162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그림 29" descr="입력완료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24" y="2143116"/>
            <a:ext cx="3996286" cy="2376432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6072" y="314824"/>
            <a:ext cx="9239436" cy="338554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dirty="0"/>
              <a:t>계정관리</a:t>
            </a:r>
            <a:endParaRPr lang="ko-KR" altLang="en-US" dirty="0"/>
          </a:p>
        </p:txBody>
      </p:sp>
      <p:grpSp>
        <p:nvGrpSpPr>
          <p:cNvPr id="3" name="그룹 46"/>
          <p:cNvGrpSpPr/>
          <p:nvPr/>
        </p:nvGrpSpPr>
        <p:grpSpPr>
          <a:xfrm>
            <a:off x="273051" y="961319"/>
            <a:ext cx="7956313" cy="379449"/>
            <a:chOff x="273051" y="1340768"/>
            <a:chExt cx="7956313" cy="379449"/>
          </a:xfrm>
        </p:grpSpPr>
        <p:pic>
          <p:nvPicPr>
            <p:cNvPr id="13" name="Picture 1" descr="D:\20120213_KPIC설명회\Untitled-1.png"/>
            <p:cNvPicPr>
              <a:picLocks noChangeAspect="1" noChangeArrowheads="1"/>
            </p:cNvPicPr>
            <p:nvPr/>
          </p:nvPicPr>
          <p:blipFill>
            <a:blip r:embed="rId3" cstate="print"/>
            <a:stretch>
              <a:fillRect/>
            </a:stretch>
          </p:blipFill>
          <p:spPr bwMode="auto">
            <a:xfrm>
              <a:off x="273051" y="1431715"/>
              <a:ext cx="227417" cy="220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563662" y="1340768"/>
              <a:ext cx="7665702" cy="3794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/>
            <a:lstStyle/>
            <a:p>
              <a:pPr marL="88900" lvl="1" indent="-88900" defTabSz="1330325" latinLnBrk="0">
                <a:lnSpc>
                  <a:spcPct val="150000"/>
                </a:lnSpc>
                <a:spcAft>
                  <a:spcPts val="3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0000"/>
                <a:tabLst>
                  <a:tab pos="5648325" algn="l"/>
                </a:tabLst>
                <a:defRPr/>
              </a:pPr>
              <a:r>
                <a:rPr lang="ko-KR" altLang="en-US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아이디</a:t>
              </a:r>
              <a:r>
                <a:rPr lang="en-US" altLang="ko-KR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/</a:t>
              </a:r>
              <a:r>
                <a:rPr lang="ko-KR" altLang="en-US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비밀번호 생성 </a:t>
              </a:r>
              <a:r>
                <a:rPr lang="en-US" altLang="ko-KR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(2/2)</a:t>
              </a:r>
              <a:endParaRPr lang="ko-KR" altLang="en-US" sz="1600" kern="0" spc="-70" dirty="0">
                <a:solidFill>
                  <a:srgbClr val="3D7FCF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321152" y="1556792"/>
            <a:ext cx="3548844" cy="2326791"/>
          </a:xfrm>
          <a:prstGeom prst="rect">
            <a:avLst/>
          </a:prstGeom>
          <a:noFill/>
        </p:spPr>
        <p:txBody>
          <a:bodyPr wrap="square" rIns="108000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제출을 진행하면 아이디</a:t>
            </a:r>
            <a:r>
              <a:rPr lang="en-US" altLang="ko-KR" sz="1100" dirty="0"/>
              <a:t>, </a:t>
            </a:r>
            <a:r>
              <a:rPr lang="ko-KR" altLang="en-US" sz="1100" dirty="0"/>
              <a:t>비밀번호를 입력할 수 있으며 원하는 ①아이디 및 ②비밀번호</a:t>
            </a:r>
            <a:r>
              <a:rPr lang="en-US" altLang="ko-KR" sz="1100" dirty="0"/>
              <a:t>, </a:t>
            </a:r>
            <a:r>
              <a:rPr lang="ko-KR" altLang="en-US" sz="1100" dirty="0"/>
              <a:t>비밀번호 확인을 입력하고 ③</a:t>
            </a:r>
            <a:r>
              <a:rPr lang="en-US" altLang="ko-KR" sz="1100" b="1" dirty="0"/>
              <a:t>[</a:t>
            </a:r>
            <a:r>
              <a:rPr lang="ko-KR" altLang="en-US" sz="1100" b="1" dirty="0"/>
              <a:t>가입하기</a:t>
            </a:r>
            <a:r>
              <a:rPr lang="en-US" altLang="ko-KR" sz="1100" b="1" dirty="0"/>
              <a:t>]</a:t>
            </a:r>
            <a:r>
              <a:rPr lang="ko-KR" altLang="en-US" sz="1100" dirty="0"/>
              <a:t>를 클릭합니다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아이디는 영문</a:t>
            </a:r>
            <a:r>
              <a:rPr lang="en-US" altLang="ko-KR" sz="1100" dirty="0"/>
              <a:t>/</a:t>
            </a:r>
            <a:r>
              <a:rPr lang="ko-KR" altLang="en-US" sz="1100" dirty="0"/>
              <a:t>숫자 </a:t>
            </a:r>
            <a:r>
              <a:rPr lang="en-US" altLang="ko-KR" sz="1100" dirty="0"/>
              <a:t>4~20</a:t>
            </a:r>
            <a:r>
              <a:rPr lang="ko-KR" altLang="en-US" sz="1100" dirty="0"/>
              <a:t>자만 가능하며 해당하지 않을 시 메시지와 함께 가입이 되지 않습니다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비밀번호는 영문</a:t>
            </a:r>
            <a:r>
              <a:rPr lang="en-US" altLang="ko-KR" sz="1100" dirty="0"/>
              <a:t>, </a:t>
            </a:r>
            <a:r>
              <a:rPr lang="ko-KR" altLang="en-US" sz="1100" dirty="0"/>
              <a:t>숫자</a:t>
            </a:r>
            <a:r>
              <a:rPr lang="en-US" altLang="ko-KR" sz="1100" dirty="0"/>
              <a:t>, </a:t>
            </a:r>
            <a:r>
              <a:rPr lang="ko-KR" altLang="en-US" sz="1100" dirty="0"/>
              <a:t>특수문자를 포함한 </a:t>
            </a:r>
            <a:r>
              <a:rPr lang="en-US" altLang="ko-KR" sz="1100" dirty="0"/>
              <a:t>8~64</a:t>
            </a:r>
            <a:r>
              <a:rPr lang="ko-KR" altLang="en-US" sz="1100" dirty="0"/>
              <a:t>자여야 하며 해당하지 않을 시 메시지와 함께 가입되지 않습니다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정상적으로 가입이 진행되면 아래의 팝업이 뜨며 완료됩니다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</a:pPr>
            <a:endParaRPr lang="en-US" altLang="ko-KR" sz="1100" dirty="0"/>
          </a:p>
        </p:txBody>
      </p:sp>
      <p:sp>
        <p:nvSpPr>
          <p:cNvPr id="28" name="모서리가 둥근 직사각형 27"/>
          <p:cNvSpPr/>
          <p:nvPr/>
        </p:nvSpPr>
        <p:spPr>
          <a:xfrm rot="16200000">
            <a:off x="5606535" y="2153871"/>
            <a:ext cx="5004556" cy="3594373"/>
          </a:xfrm>
          <a:prstGeom prst="roundRect">
            <a:avLst>
              <a:gd name="adj" fmla="val 2585"/>
            </a:avLst>
          </a:prstGeom>
          <a:noFill/>
          <a:ln w="12700" cap="flat" cmpd="sng" algn="ctr">
            <a:gradFill>
              <a:gsLst>
                <a:gs pos="0">
                  <a:sysClr val="window" lastClr="FFFFFF">
                    <a:lumMod val="75000"/>
                  </a:sysClr>
                </a:gs>
                <a:gs pos="50000">
                  <a:sysClr val="window" lastClr="FFFFFF">
                    <a:lumMod val="75000"/>
                    <a:alpha val="39000"/>
                  </a:sysClr>
                </a:gs>
                <a:gs pos="100000">
                  <a:sysClr val="window" lastClr="FFFFFF">
                    <a:lumMod val="75000"/>
                    <a:alpha val="0"/>
                  </a:sysClr>
                </a:gs>
              </a:gsLst>
              <a:lin ang="5400000" scaled="0"/>
            </a:gradFill>
            <a:prstDash val="solid"/>
          </a:ln>
          <a:effectLst/>
        </p:spPr>
        <p:txBody>
          <a:bodyPr lIns="36000" rIns="36000" bIns="0" anchor="t" anchorCtr="0">
            <a:scene3d>
              <a:camera prst="orthographicFront"/>
              <a:lightRig rig="threePt" dir="t"/>
            </a:scene3d>
            <a:sp3d contourW="25400">
              <a:bevelT w="1270" h="63500"/>
              <a:contourClr>
                <a:schemeClr val="bg1"/>
              </a:contourClr>
            </a:sp3d>
          </a:bodyPr>
          <a:lstStyle/>
          <a:p>
            <a:pPr algn="ctr" defTabSz="1330325" eaLnBrk="0" latinLnBrk="0" hangingPunct="0">
              <a:lnSpc>
                <a:spcPct val="110000"/>
              </a:lnSpc>
              <a:defRPr/>
            </a:pPr>
            <a:r>
              <a:rPr lang="en-US" altLang="ko-KR" sz="1200" kern="0" spc="-50">
                <a:ln>
                  <a:solidFill>
                    <a:sysClr val="windowText" lastClr="000000"/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latin typeface="Rix정고딕 B" pitchFamily="18" charset="-127"/>
                <a:ea typeface="Rix정고딕 B" pitchFamily="18" charset="-127"/>
              </a:rPr>
              <a:t>  </a:t>
            </a:r>
            <a:endParaRPr lang="ko-KR" altLang="en-US" sz="1200" kern="0" spc="-50" dirty="0">
              <a:ln>
                <a:solidFill>
                  <a:sysClr val="windowText" lastClr="000000"/>
                </a:solidFill>
              </a:ln>
              <a:solidFill>
                <a:sysClr val="windowText" lastClr="000000">
                  <a:lumMod val="85000"/>
                  <a:lumOff val="15000"/>
                </a:sysClr>
              </a:solidFill>
              <a:latin typeface="Rix정고딕 B" pitchFamily="18" charset="-127"/>
              <a:ea typeface="Rix정고딕 B" pitchFamily="18" charset="-127"/>
            </a:endParaRPr>
          </a:p>
        </p:txBody>
      </p:sp>
      <p:sp>
        <p:nvSpPr>
          <p:cNvPr id="29" name="Text Box 193"/>
          <p:cNvSpPr txBox="1">
            <a:spLocks noChangeArrowheads="1"/>
          </p:cNvSpPr>
          <p:nvPr/>
        </p:nvSpPr>
        <p:spPr bwMode="auto">
          <a:xfrm>
            <a:off x="8325755" y="595257"/>
            <a:ext cx="1576107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0" lvl="1" algn="ctr" defTabSz="762000" eaLnBrk="0" fontAlgn="base" latinLnBrk="0" hangingPunct="0">
              <a:spcBef>
                <a:spcPct val="0"/>
              </a:spcBef>
              <a:spcAft>
                <a:spcPct val="30000"/>
              </a:spcAft>
              <a:buClr>
                <a:srgbClr val="000000"/>
              </a:buClr>
              <a:buFont typeface="Wingdings 2" pitchFamily="18" charset="2"/>
              <a:buNone/>
              <a:tabLst>
                <a:tab pos="5648325" algn="l"/>
              </a:tabLst>
              <a:defRPr/>
            </a:pPr>
            <a:r>
              <a:rPr lang="en-US" altLang="ko-KR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Ⅰ. </a:t>
            </a:r>
            <a:r>
              <a:rPr lang="ko-KR" altLang="en-US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로그인 및 정보관리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024174" y="2786058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②</a:t>
            </a:r>
          </a:p>
        </p:txBody>
      </p:sp>
      <p:pic>
        <p:nvPicPr>
          <p:cNvPr id="31" name="그림 30" descr="아이디제한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5612" y="4572008"/>
            <a:ext cx="2143424" cy="285790"/>
          </a:xfrm>
          <a:prstGeom prst="rect">
            <a:avLst/>
          </a:prstGeom>
        </p:spPr>
      </p:pic>
      <p:pic>
        <p:nvPicPr>
          <p:cNvPr id="32" name="그림 31" descr="비밀번호제한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6918" y="4857760"/>
            <a:ext cx="3202383" cy="383937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667248" y="3786190"/>
            <a:ext cx="226591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③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309926" y="2462120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①</a:t>
            </a:r>
          </a:p>
        </p:txBody>
      </p:sp>
      <p:pic>
        <p:nvPicPr>
          <p:cNvPr id="39" name="그림 38" descr="팡ㅂ업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6074" y="3857628"/>
            <a:ext cx="2911948" cy="857256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169162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그림 34" descr="아이디찾기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67" y="4467318"/>
            <a:ext cx="2949147" cy="1714512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8" name="그림 17" descr="계정관리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784" y="1556127"/>
            <a:ext cx="4071966" cy="2658691"/>
          </a:xfrm>
          <a:prstGeom prst="rect">
            <a:avLst/>
          </a:prstGeom>
        </p:spPr>
      </p:pic>
      <p:pic>
        <p:nvPicPr>
          <p:cNvPr id="32" name="그림 31" descr="비번찾기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9926" y="4429132"/>
            <a:ext cx="2928958" cy="1716976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6072" y="314824"/>
            <a:ext cx="9239436" cy="338554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dirty="0"/>
              <a:t>계정관리</a:t>
            </a:r>
            <a:endParaRPr lang="ko-KR" altLang="en-US" dirty="0"/>
          </a:p>
        </p:txBody>
      </p:sp>
      <p:grpSp>
        <p:nvGrpSpPr>
          <p:cNvPr id="3" name="그룹 46"/>
          <p:cNvGrpSpPr/>
          <p:nvPr/>
        </p:nvGrpSpPr>
        <p:grpSpPr>
          <a:xfrm>
            <a:off x="273051" y="961319"/>
            <a:ext cx="7956313" cy="379449"/>
            <a:chOff x="273051" y="1340768"/>
            <a:chExt cx="7956313" cy="379449"/>
          </a:xfrm>
        </p:grpSpPr>
        <p:pic>
          <p:nvPicPr>
            <p:cNvPr id="13" name="Picture 1" descr="D:\20120213_KPIC설명회\Untitled-1.png"/>
            <p:cNvPicPr>
              <a:picLocks noChangeAspect="1" noChangeArrowheads="1"/>
            </p:cNvPicPr>
            <p:nvPr/>
          </p:nvPicPr>
          <p:blipFill>
            <a:blip r:embed="rId5" cstate="print"/>
            <a:stretch>
              <a:fillRect/>
            </a:stretch>
          </p:blipFill>
          <p:spPr bwMode="auto">
            <a:xfrm>
              <a:off x="273051" y="1431715"/>
              <a:ext cx="227417" cy="220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563662" y="1340768"/>
              <a:ext cx="7665702" cy="3794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/>
            <a:lstStyle/>
            <a:p>
              <a:pPr marL="88900" lvl="1" indent="-88900" defTabSz="1330325" latinLnBrk="0">
                <a:lnSpc>
                  <a:spcPct val="150000"/>
                </a:lnSpc>
                <a:spcAft>
                  <a:spcPts val="3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0000"/>
                <a:tabLst>
                  <a:tab pos="5648325" algn="l"/>
                </a:tabLst>
                <a:defRPr/>
              </a:pPr>
              <a:r>
                <a:rPr lang="ko-KR" altLang="en-US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아이디 찾기 및 비밀번호 재설정 </a:t>
              </a:r>
              <a:r>
                <a:rPr lang="en-US" altLang="ko-KR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(1/3)</a:t>
              </a:r>
              <a:endParaRPr lang="ko-KR" altLang="en-US" sz="1600" kern="0" spc="-70" dirty="0">
                <a:solidFill>
                  <a:srgbClr val="3D7FCF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321152" y="1556792"/>
            <a:ext cx="3548844" cy="2326791"/>
          </a:xfrm>
          <a:prstGeom prst="rect">
            <a:avLst/>
          </a:prstGeom>
          <a:noFill/>
        </p:spPr>
        <p:txBody>
          <a:bodyPr wrap="square" rIns="108000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유통지원시스템 홈페이지의 하단에 </a:t>
            </a:r>
            <a:r>
              <a:rPr lang="en-US" altLang="ko-KR" sz="1100" b="1" dirty="0"/>
              <a:t>[ID/PW </a:t>
            </a:r>
            <a:r>
              <a:rPr lang="ko-KR" altLang="en-US" sz="1100" b="1" dirty="0"/>
              <a:t>설정</a:t>
            </a:r>
            <a:r>
              <a:rPr lang="en-US" altLang="ko-KR" sz="1100" b="1" dirty="0"/>
              <a:t>]</a:t>
            </a:r>
            <a:r>
              <a:rPr lang="ko-KR" altLang="en-US" sz="1100" dirty="0"/>
              <a:t>을 클릭하면 해당 팝업이 뜨며 계정을 관리할 수 있습니다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이미 생성 완료한 아이디 및 비밀번호를 까먹었을 경우 ①</a:t>
            </a:r>
            <a:r>
              <a:rPr lang="en-US" altLang="ko-KR" sz="1100" b="1" dirty="0"/>
              <a:t>[</a:t>
            </a:r>
            <a:r>
              <a:rPr lang="ko-KR" altLang="en-US" sz="1100" b="1" dirty="0"/>
              <a:t>아이디 찾기</a:t>
            </a:r>
            <a:r>
              <a:rPr lang="en-US" altLang="ko-KR" sz="1100" b="1" dirty="0"/>
              <a:t>]</a:t>
            </a:r>
            <a:r>
              <a:rPr lang="ko-KR" altLang="en-US" sz="1100" b="1" dirty="0"/>
              <a:t> </a:t>
            </a:r>
            <a:r>
              <a:rPr lang="ko-KR" altLang="en-US" sz="1100" dirty="0"/>
              <a:t>및 ②</a:t>
            </a:r>
            <a:r>
              <a:rPr lang="en-US" altLang="ko-KR" sz="1100" b="1" dirty="0"/>
              <a:t>[</a:t>
            </a:r>
            <a:r>
              <a:rPr lang="ko-KR" altLang="en-US" sz="1100" b="1" dirty="0"/>
              <a:t>비밀번호 재설정</a:t>
            </a:r>
            <a:r>
              <a:rPr lang="en-US" altLang="ko-KR" sz="1100" b="1" dirty="0"/>
              <a:t>]</a:t>
            </a:r>
            <a:r>
              <a:rPr lang="ko-KR" altLang="en-US" sz="1100" dirty="0"/>
              <a:t>을 클릭하여 정보를 확인</a:t>
            </a:r>
            <a:r>
              <a:rPr lang="en-US" altLang="ko-KR" sz="1100" dirty="0"/>
              <a:t>, </a:t>
            </a:r>
            <a:r>
              <a:rPr lang="ko-KR" altLang="en-US" sz="1100" dirty="0"/>
              <a:t>수정할 수 있으며 아래와 같은 인증화면이 나타납니다</a:t>
            </a:r>
            <a:r>
              <a:rPr lang="en-US" altLang="ko-KR" sz="1100" dirty="0"/>
              <a:t>. 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100" dirty="0"/>
              <a:t>③</a:t>
            </a:r>
            <a:r>
              <a:rPr lang="ko-KR" altLang="en-US" sz="1100" dirty="0"/>
              <a:t>통신사를 선택한 후 ④문자 또는 </a:t>
            </a:r>
            <a:r>
              <a:rPr lang="en-US" altLang="ko-KR" sz="1100" dirty="0"/>
              <a:t>PASS </a:t>
            </a:r>
            <a:r>
              <a:rPr lang="ko-KR" altLang="en-US" sz="1100" dirty="0" err="1"/>
              <a:t>어플을</a:t>
            </a:r>
            <a:r>
              <a:rPr lang="ko-KR" altLang="en-US" sz="1100" dirty="0"/>
              <a:t> 통해 인증 가능하며</a:t>
            </a:r>
            <a:r>
              <a:rPr lang="en-US" altLang="ko-KR" sz="1100" dirty="0"/>
              <a:t>,</a:t>
            </a:r>
            <a:r>
              <a:rPr lang="ko-KR" altLang="en-US" sz="1100" dirty="0"/>
              <a:t> 개인정보를 입력한 뒤 인증이 완료되면 ⑤사업자 등록번호를 입력해 </a:t>
            </a:r>
            <a:r>
              <a:rPr lang="ko-KR" altLang="en-US" sz="1100" dirty="0" err="1"/>
              <a:t>회원사를</a:t>
            </a:r>
            <a:r>
              <a:rPr lang="ko-KR" altLang="en-US" sz="1100" dirty="0"/>
              <a:t> 조회합니다</a:t>
            </a:r>
            <a:r>
              <a:rPr lang="en-US" altLang="ko-KR" sz="1100" dirty="0"/>
              <a:t>.</a:t>
            </a:r>
          </a:p>
        </p:txBody>
      </p:sp>
      <p:sp>
        <p:nvSpPr>
          <p:cNvPr id="28" name="모서리가 둥근 직사각형 27"/>
          <p:cNvSpPr/>
          <p:nvPr/>
        </p:nvSpPr>
        <p:spPr>
          <a:xfrm rot="16200000">
            <a:off x="5606535" y="2153871"/>
            <a:ext cx="5004556" cy="3594373"/>
          </a:xfrm>
          <a:prstGeom prst="roundRect">
            <a:avLst>
              <a:gd name="adj" fmla="val 2585"/>
            </a:avLst>
          </a:prstGeom>
          <a:noFill/>
          <a:ln w="12700" cap="flat" cmpd="sng" algn="ctr">
            <a:gradFill>
              <a:gsLst>
                <a:gs pos="0">
                  <a:sysClr val="window" lastClr="FFFFFF">
                    <a:lumMod val="75000"/>
                  </a:sysClr>
                </a:gs>
                <a:gs pos="50000">
                  <a:sysClr val="window" lastClr="FFFFFF">
                    <a:lumMod val="75000"/>
                    <a:alpha val="39000"/>
                  </a:sysClr>
                </a:gs>
                <a:gs pos="100000">
                  <a:sysClr val="window" lastClr="FFFFFF">
                    <a:lumMod val="75000"/>
                    <a:alpha val="0"/>
                  </a:sysClr>
                </a:gs>
              </a:gsLst>
              <a:lin ang="5400000" scaled="0"/>
            </a:gradFill>
            <a:prstDash val="solid"/>
          </a:ln>
          <a:effectLst/>
        </p:spPr>
        <p:txBody>
          <a:bodyPr lIns="36000" rIns="36000" bIns="0" anchor="t" anchorCtr="0">
            <a:scene3d>
              <a:camera prst="orthographicFront"/>
              <a:lightRig rig="threePt" dir="t"/>
            </a:scene3d>
            <a:sp3d contourW="25400">
              <a:bevelT w="1270" h="63500"/>
              <a:contourClr>
                <a:schemeClr val="bg1"/>
              </a:contourClr>
            </a:sp3d>
          </a:bodyPr>
          <a:lstStyle/>
          <a:p>
            <a:pPr algn="ctr" defTabSz="1330325" eaLnBrk="0" latinLnBrk="0" hangingPunct="0">
              <a:lnSpc>
                <a:spcPct val="110000"/>
              </a:lnSpc>
              <a:defRPr/>
            </a:pPr>
            <a:r>
              <a:rPr lang="en-US" altLang="ko-KR" sz="1200" kern="0" spc="-50">
                <a:ln>
                  <a:solidFill>
                    <a:sysClr val="windowText" lastClr="000000"/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latin typeface="Rix정고딕 B" pitchFamily="18" charset="-127"/>
                <a:ea typeface="Rix정고딕 B" pitchFamily="18" charset="-127"/>
              </a:rPr>
              <a:t>  </a:t>
            </a:r>
            <a:endParaRPr lang="ko-KR" altLang="en-US" sz="1200" kern="0" spc="-50" dirty="0">
              <a:ln>
                <a:solidFill>
                  <a:sysClr val="windowText" lastClr="000000"/>
                </a:solidFill>
              </a:ln>
              <a:solidFill>
                <a:sysClr val="windowText" lastClr="000000">
                  <a:lumMod val="85000"/>
                  <a:lumOff val="15000"/>
                </a:sysClr>
              </a:solidFill>
              <a:latin typeface="Rix정고딕 B" pitchFamily="18" charset="-127"/>
              <a:ea typeface="Rix정고딕 B" pitchFamily="18" charset="-127"/>
            </a:endParaRPr>
          </a:p>
        </p:txBody>
      </p:sp>
      <p:sp>
        <p:nvSpPr>
          <p:cNvPr id="29" name="Text Box 193"/>
          <p:cNvSpPr txBox="1">
            <a:spLocks noChangeArrowheads="1"/>
          </p:cNvSpPr>
          <p:nvPr/>
        </p:nvSpPr>
        <p:spPr bwMode="auto">
          <a:xfrm>
            <a:off x="8325755" y="595257"/>
            <a:ext cx="1576107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0" lvl="1" algn="ctr" defTabSz="762000" eaLnBrk="0" fontAlgn="base" latinLnBrk="0" hangingPunct="0">
              <a:spcBef>
                <a:spcPct val="0"/>
              </a:spcBef>
              <a:spcAft>
                <a:spcPct val="30000"/>
              </a:spcAft>
              <a:buClr>
                <a:srgbClr val="000000"/>
              </a:buClr>
              <a:buFont typeface="Wingdings 2" pitchFamily="18" charset="2"/>
              <a:buNone/>
              <a:tabLst>
                <a:tab pos="5648325" algn="l"/>
              </a:tabLst>
              <a:defRPr/>
            </a:pPr>
            <a:r>
              <a:rPr lang="en-US" altLang="ko-KR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Ⅰ. </a:t>
            </a:r>
            <a:r>
              <a:rPr lang="ko-KR" altLang="en-US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로그인 및 정보관리</a:t>
            </a:r>
          </a:p>
        </p:txBody>
      </p:sp>
      <p:pic>
        <p:nvPicPr>
          <p:cNvPr id="21" name="그림 20" descr="pas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18899" y="3992191"/>
            <a:ext cx="1214446" cy="2201344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23" name="직사각형 22"/>
          <p:cNvSpPr/>
          <p:nvPr/>
        </p:nvSpPr>
        <p:spPr>
          <a:xfrm>
            <a:off x="2658671" y="2732387"/>
            <a:ext cx="1500198" cy="357190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52670" y="2770573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①</a:t>
            </a:r>
          </a:p>
        </p:txBody>
      </p:sp>
      <p:pic>
        <p:nvPicPr>
          <p:cNvPr id="25" name="그림 24" descr="2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642572" y="3996519"/>
            <a:ext cx="1222759" cy="2218508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26" name="오른쪽 화살표 25"/>
          <p:cNvSpPr/>
          <p:nvPr/>
        </p:nvSpPr>
        <p:spPr>
          <a:xfrm>
            <a:off x="7945083" y="4852826"/>
            <a:ext cx="357190" cy="285752"/>
          </a:xfrm>
          <a:prstGeom prst="rightArrow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b="1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024966" y="4382633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④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14077" y="4407572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③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2666984" y="3214686"/>
            <a:ext cx="1500198" cy="357190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452670" y="3239625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②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107169" y="5058567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⑤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167314" y="4970763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⑤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911567" y="5572140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⑥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771674" y="5605392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⑥</a:t>
            </a:r>
          </a:p>
        </p:txBody>
      </p:sp>
      <p:sp>
        <p:nvSpPr>
          <p:cNvPr id="31" name="아래쪽 화살표 30"/>
          <p:cNvSpPr/>
          <p:nvPr/>
        </p:nvSpPr>
        <p:spPr>
          <a:xfrm rot="2700000">
            <a:off x="2395284" y="4014556"/>
            <a:ext cx="412782" cy="412782"/>
          </a:xfrm>
          <a:prstGeom prst="downArrow">
            <a:avLst/>
          </a:prstGeom>
          <a:solidFill>
            <a:schemeClr val="accent2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6" name="아래쪽 화살표 35"/>
          <p:cNvSpPr/>
          <p:nvPr/>
        </p:nvSpPr>
        <p:spPr>
          <a:xfrm rot="19305291">
            <a:off x="4107770" y="3995903"/>
            <a:ext cx="412783" cy="412783"/>
          </a:xfrm>
          <a:prstGeom prst="downArrow">
            <a:avLst/>
          </a:prstGeom>
          <a:solidFill>
            <a:schemeClr val="accent2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69162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 descr="아이디찾기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473" y="1445716"/>
            <a:ext cx="3873973" cy="2286017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6072" y="314824"/>
            <a:ext cx="9239436" cy="338554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dirty="0"/>
              <a:t>계정관리</a:t>
            </a:r>
            <a:endParaRPr lang="ko-KR" altLang="en-US" dirty="0"/>
          </a:p>
        </p:txBody>
      </p:sp>
      <p:grpSp>
        <p:nvGrpSpPr>
          <p:cNvPr id="3" name="그룹 46"/>
          <p:cNvGrpSpPr/>
          <p:nvPr/>
        </p:nvGrpSpPr>
        <p:grpSpPr>
          <a:xfrm>
            <a:off x="273051" y="961319"/>
            <a:ext cx="7956313" cy="379449"/>
            <a:chOff x="273051" y="1340768"/>
            <a:chExt cx="7956313" cy="379449"/>
          </a:xfrm>
        </p:grpSpPr>
        <p:pic>
          <p:nvPicPr>
            <p:cNvPr id="13" name="Picture 1" descr="D:\20120213_KPIC설명회\Untitled-1.png"/>
            <p:cNvPicPr>
              <a:picLocks noChangeAspect="1" noChangeArrowheads="1"/>
            </p:cNvPicPr>
            <p:nvPr/>
          </p:nvPicPr>
          <p:blipFill>
            <a:blip r:embed="rId3" cstate="print"/>
            <a:stretch>
              <a:fillRect/>
            </a:stretch>
          </p:blipFill>
          <p:spPr bwMode="auto">
            <a:xfrm>
              <a:off x="273051" y="1431715"/>
              <a:ext cx="227417" cy="220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563662" y="1340768"/>
              <a:ext cx="7665702" cy="3794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/>
            <a:lstStyle/>
            <a:p>
              <a:pPr marL="88900" lvl="1" indent="-88900" defTabSz="1330325" latinLnBrk="0">
                <a:lnSpc>
                  <a:spcPct val="150000"/>
                </a:lnSpc>
                <a:spcAft>
                  <a:spcPts val="3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0000"/>
                <a:tabLst>
                  <a:tab pos="5648325" algn="l"/>
                </a:tabLst>
                <a:defRPr/>
              </a:pPr>
              <a:r>
                <a:rPr lang="ko-KR" altLang="en-US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아이디 찾기 및 비밀번호 재설정 </a:t>
              </a:r>
              <a:r>
                <a:rPr lang="en-US" altLang="ko-KR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(2/3)</a:t>
              </a:r>
              <a:endParaRPr lang="ko-KR" altLang="en-US" sz="1600" kern="0" spc="-70" dirty="0">
                <a:solidFill>
                  <a:srgbClr val="3D7FCF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315591" y="1357298"/>
            <a:ext cx="3548844" cy="1514261"/>
          </a:xfrm>
          <a:prstGeom prst="rect">
            <a:avLst/>
          </a:prstGeom>
          <a:noFill/>
        </p:spPr>
        <p:txBody>
          <a:bodyPr wrap="square" rIns="108000" rtlCol="0">
            <a:spAutoFit/>
          </a:bodyPr>
          <a:lstStyle/>
          <a:p>
            <a:pPr marL="92075" indent="-92075">
              <a:lnSpc>
                <a:spcPct val="120000"/>
              </a:lnSpc>
            </a:pPr>
            <a:endParaRPr lang="en-US" altLang="ko-KR" sz="1100" dirty="0"/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사업자 등록번호에 해당하는 </a:t>
            </a:r>
            <a:r>
              <a:rPr lang="ko-KR" altLang="en-US" sz="1100" dirty="0" err="1"/>
              <a:t>회원사를</a:t>
            </a:r>
            <a:r>
              <a:rPr lang="ko-KR" altLang="en-US" sz="1100" dirty="0"/>
              <a:t> 정상적으로 가져왔다면 ①</a:t>
            </a:r>
            <a:r>
              <a:rPr lang="en-US" altLang="ko-KR" sz="1100" b="1" dirty="0"/>
              <a:t>[</a:t>
            </a:r>
            <a:r>
              <a:rPr lang="ko-KR" altLang="en-US" sz="1100" b="1" dirty="0"/>
              <a:t>제출</a:t>
            </a:r>
            <a:r>
              <a:rPr lang="en-US" altLang="ko-KR" sz="1100" b="1" dirty="0"/>
              <a:t>]</a:t>
            </a:r>
            <a:r>
              <a:rPr lang="ko-KR" altLang="en-US" sz="1100" dirty="0"/>
              <a:t>을 눌러 아이디를 확인할 수 있습니다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아이디 확인 후 비밀번호 재설정으로 바로 이동할 수 있으며</a:t>
            </a:r>
            <a:r>
              <a:rPr lang="en-US" altLang="ko-KR" sz="1100" dirty="0"/>
              <a:t>,</a:t>
            </a:r>
            <a:r>
              <a:rPr lang="ko-KR" altLang="en-US" sz="1100" dirty="0"/>
              <a:t> 이동 시 통신사 인증을 진행하지 않고 바로 비밀번호 재설정이 가능합니다</a:t>
            </a:r>
            <a:r>
              <a:rPr lang="en-US" altLang="ko-KR" sz="1100" dirty="0"/>
              <a:t>.</a:t>
            </a:r>
          </a:p>
        </p:txBody>
      </p:sp>
      <p:sp>
        <p:nvSpPr>
          <p:cNvPr id="28" name="모서리가 둥근 직사각형 27"/>
          <p:cNvSpPr/>
          <p:nvPr/>
        </p:nvSpPr>
        <p:spPr>
          <a:xfrm rot="16200000">
            <a:off x="5606535" y="2153871"/>
            <a:ext cx="5004556" cy="3594373"/>
          </a:xfrm>
          <a:prstGeom prst="roundRect">
            <a:avLst>
              <a:gd name="adj" fmla="val 2585"/>
            </a:avLst>
          </a:prstGeom>
          <a:noFill/>
          <a:ln w="12700" cap="flat" cmpd="sng" algn="ctr">
            <a:gradFill>
              <a:gsLst>
                <a:gs pos="0">
                  <a:sysClr val="window" lastClr="FFFFFF">
                    <a:lumMod val="75000"/>
                  </a:sysClr>
                </a:gs>
                <a:gs pos="50000">
                  <a:sysClr val="window" lastClr="FFFFFF">
                    <a:lumMod val="75000"/>
                    <a:alpha val="39000"/>
                  </a:sysClr>
                </a:gs>
                <a:gs pos="100000">
                  <a:sysClr val="window" lastClr="FFFFFF">
                    <a:lumMod val="75000"/>
                    <a:alpha val="0"/>
                  </a:sysClr>
                </a:gs>
              </a:gsLst>
              <a:lin ang="5400000" scaled="0"/>
            </a:gradFill>
            <a:prstDash val="solid"/>
          </a:ln>
          <a:effectLst/>
        </p:spPr>
        <p:txBody>
          <a:bodyPr lIns="36000" rIns="36000" bIns="0" anchor="t" anchorCtr="0">
            <a:scene3d>
              <a:camera prst="orthographicFront"/>
              <a:lightRig rig="threePt" dir="t"/>
            </a:scene3d>
            <a:sp3d contourW="25400">
              <a:bevelT w="1270" h="63500"/>
              <a:contourClr>
                <a:schemeClr val="bg1"/>
              </a:contourClr>
            </a:sp3d>
          </a:bodyPr>
          <a:lstStyle/>
          <a:p>
            <a:pPr algn="ctr" defTabSz="1330325" eaLnBrk="0" latinLnBrk="0" hangingPunct="0">
              <a:lnSpc>
                <a:spcPct val="110000"/>
              </a:lnSpc>
              <a:defRPr/>
            </a:pPr>
            <a:r>
              <a:rPr lang="en-US" altLang="ko-KR" sz="1200" kern="0" spc="-50">
                <a:ln>
                  <a:solidFill>
                    <a:sysClr val="windowText" lastClr="000000"/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latin typeface="Rix정고딕 B" pitchFamily="18" charset="-127"/>
                <a:ea typeface="Rix정고딕 B" pitchFamily="18" charset="-127"/>
              </a:rPr>
              <a:t>  </a:t>
            </a:r>
            <a:endParaRPr lang="ko-KR" altLang="en-US" sz="1200" kern="0" spc="-50" dirty="0">
              <a:ln>
                <a:solidFill>
                  <a:sysClr val="windowText" lastClr="000000"/>
                </a:solidFill>
              </a:ln>
              <a:solidFill>
                <a:sysClr val="windowText" lastClr="000000">
                  <a:lumMod val="85000"/>
                  <a:lumOff val="15000"/>
                </a:sysClr>
              </a:solidFill>
              <a:latin typeface="Rix정고딕 B" pitchFamily="18" charset="-127"/>
              <a:ea typeface="Rix정고딕 B" pitchFamily="18" charset="-127"/>
            </a:endParaRPr>
          </a:p>
        </p:txBody>
      </p:sp>
      <p:sp>
        <p:nvSpPr>
          <p:cNvPr id="29" name="Text Box 193"/>
          <p:cNvSpPr txBox="1">
            <a:spLocks noChangeArrowheads="1"/>
          </p:cNvSpPr>
          <p:nvPr/>
        </p:nvSpPr>
        <p:spPr bwMode="auto">
          <a:xfrm>
            <a:off x="8325755" y="595257"/>
            <a:ext cx="1576107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0" lvl="1" algn="ctr" defTabSz="762000" eaLnBrk="0" fontAlgn="base" latinLnBrk="0" hangingPunct="0">
              <a:spcBef>
                <a:spcPct val="0"/>
              </a:spcBef>
              <a:spcAft>
                <a:spcPct val="30000"/>
              </a:spcAft>
              <a:buClr>
                <a:srgbClr val="000000"/>
              </a:buClr>
              <a:buFont typeface="Wingdings 2" pitchFamily="18" charset="2"/>
              <a:buNone/>
              <a:tabLst>
                <a:tab pos="5648325" algn="l"/>
              </a:tabLst>
              <a:defRPr/>
            </a:pPr>
            <a:r>
              <a:rPr lang="en-US" altLang="ko-KR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Ⅰ. </a:t>
            </a:r>
            <a:r>
              <a:rPr lang="ko-KR" altLang="en-US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로그인 및 정보관리</a:t>
            </a:r>
          </a:p>
        </p:txBody>
      </p:sp>
      <p:pic>
        <p:nvPicPr>
          <p:cNvPr id="43" name="그림 42" descr="현재아이디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654" y="4399614"/>
            <a:ext cx="2786519" cy="1672592"/>
          </a:xfrm>
          <a:prstGeom prst="rect">
            <a:avLst/>
          </a:prstGeom>
        </p:spPr>
      </p:pic>
      <p:sp>
        <p:nvSpPr>
          <p:cNvPr id="27" name="아래쪽 화살표 26"/>
          <p:cNvSpPr/>
          <p:nvPr/>
        </p:nvSpPr>
        <p:spPr>
          <a:xfrm rot="2700000">
            <a:off x="1797471" y="3916809"/>
            <a:ext cx="285752" cy="285752"/>
          </a:xfrm>
          <a:prstGeom prst="downArrow">
            <a:avLst/>
          </a:prstGeom>
          <a:solidFill>
            <a:schemeClr val="accent2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36" name="그림 35" descr="재설정클릭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2588" y="4357694"/>
            <a:ext cx="2969410" cy="17859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793498" y="3118664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①</a:t>
            </a:r>
          </a:p>
        </p:txBody>
      </p:sp>
      <p:sp>
        <p:nvSpPr>
          <p:cNvPr id="15" name="아래쪽 화살표 14"/>
          <p:cNvSpPr/>
          <p:nvPr/>
        </p:nvSpPr>
        <p:spPr>
          <a:xfrm rot="16200000">
            <a:off x="3024174" y="5000636"/>
            <a:ext cx="285752" cy="285752"/>
          </a:xfrm>
          <a:prstGeom prst="downArrow">
            <a:avLst/>
          </a:prstGeom>
          <a:solidFill>
            <a:schemeClr val="accent2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69162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비밀번호찾기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100" y="1500174"/>
            <a:ext cx="3866538" cy="2286016"/>
          </a:xfrm>
          <a:prstGeom prst="rect">
            <a:avLst/>
          </a:prstGeom>
        </p:spPr>
      </p:pic>
      <p:pic>
        <p:nvPicPr>
          <p:cNvPr id="18" name="그림 17" descr="재설정비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849" y="4277943"/>
            <a:ext cx="3571900" cy="2103936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6072" y="314824"/>
            <a:ext cx="9239436" cy="338554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dirty="0"/>
              <a:t>계정관리</a:t>
            </a:r>
            <a:endParaRPr lang="ko-KR" altLang="en-US" dirty="0"/>
          </a:p>
        </p:txBody>
      </p:sp>
      <p:grpSp>
        <p:nvGrpSpPr>
          <p:cNvPr id="3" name="그룹 46"/>
          <p:cNvGrpSpPr/>
          <p:nvPr/>
        </p:nvGrpSpPr>
        <p:grpSpPr>
          <a:xfrm>
            <a:off x="273051" y="961319"/>
            <a:ext cx="7956313" cy="379449"/>
            <a:chOff x="273051" y="1340768"/>
            <a:chExt cx="7956313" cy="379449"/>
          </a:xfrm>
        </p:grpSpPr>
        <p:pic>
          <p:nvPicPr>
            <p:cNvPr id="13" name="Picture 1" descr="D:\20120213_KPIC설명회\Untitled-1.png"/>
            <p:cNvPicPr>
              <a:picLocks noChangeAspect="1" noChangeArrowheads="1"/>
            </p:cNvPicPr>
            <p:nvPr/>
          </p:nvPicPr>
          <p:blipFill>
            <a:blip r:embed="rId4" cstate="print"/>
            <a:stretch>
              <a:fillRect/>
            </a:stretch>
          </p:blipFill>
          <p:spPr bwMode="auto">
            <a:xfrm>
              <a:off x="273051" y="1431715"/>
              <a:ext cx="227417" cy="220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563662" y="1340768"/>
              <a:ext cx="7665702" cy="3794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/>
            <a:lstStyle/>
            <a:p>
              <a:pPr marL="88900" lvl="1" indent="-88900" defTabSz="1330325" latinLnBrk="0">
                <a:lnSpc>
                  <a:spcPct val="150000"/>
                </a:lnSpc>
                <a:spcAft>
                  <a:spcPts val="3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0000"/>
                <a:tabLst>
                  <a:tab pos="5648325" algn="l"/>
                </a:tabLst>
                <a:defRPr/>
              </a:pPr>
              <a:r>
                <a:rPr lang="ko-KR" altLang="en-US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아이디 찾기 및 비밀번호 재설정 </a:t>
              </a:r>
              <a:r>
                <a:rPr lang="en-US" altLang="ko-KR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(3/3)</a:t>
              </a:r>
              <a:endParaRPr lang="ko-KR" altLang="en-US" sz="1600" kern="0" spc="-70" dirty="0">
                <a:solidFill>
                  <a:srgbClr val="3D7FCF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321152" y="1556792"/>
            <a:ext cx="3548844" cy="1311128"/>
          </a:xfrm>
          <a:prstGeom prst="rect">
            <a:avLst/>
          </a:prstGeom>
          <a:noFill/>
        </p:spPr>
        <p:txBody>
          <a:bodyPr wrap="square" rIns="108000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사업자 등록번호에 해당하는 </a:t>
            </a:r>
            <a:r>
              <a:rPr lang="ko-KR" altLang="en-US" sz="1100" dirty="0" err="1"/>
              <a:t>회원사를</a:t>
            </a:r>
            <a:r>
              <a:rPr lang="ko-KR" altLang="en-US" sz="1100" dirty="0"/>
              <a:t> 정상적으로 가져왔다면 ①</a:t>
            </a:r>
            <a:r>
              <a:rPr lang="en-US" altLang="ko-KR" sz="1100" b="1" dirty="0"/>
              <a:t>[</a:t>
            </a:r>
            <a:r>
              <a:rPr lang="ko-KR" altLang="en-US" sz="1100" b="1" dirty="0"/>
              <a:t>제출</a:t>
            </a:r>
            <a:r>
              <a:rPr lang="en-US" altLang="ko-KR" sz="1100" b="1" dirty="0"/>
              <a:t>]</a:t>
            </a:r>
            <a:r>
              <a:rPr lang="ko-KR" altLang="en-US" sz="1100" dirty="0"/>
              <a:t>을 눌러 비밀번호를 재설정할 수 있습니다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해당하는 아이디를 입력한 후 새 비밀번호를 입력하고 재설정을 누르면 완료되었다는 메시지와 함께 변경됩니다</a:t>
            </a:r>
            <a:r>
              <a:rPr lang="en-US" altLang="ko-KR" sz="1100" dirty="0"/>
              <a:t>.</a:t>
            </a:r>
          </a:p>
        </p:txBody>
      </p:sp>
      <p:sp>
        <p:nvSpPr>
          <p:cNvPr id="28" name="모서리가 둥근 직사각형 27"/>
          <p:cNvSpPr/>
          <p:nvPr/>
        </p:nvSpPr>
        <p:spPr>
          <a:xfrm rot="16200000">
            <a:off x="5606535" y="2153871"/>
            <a:ext cx="5004556" cy="3594373"/>
          </a:xfrm>
          <a:prstGeom prst="roundRect">
            <a:avLst>
              <a:gd name="adj" fmla="val 2585"/>
            </a:avLst>
          </a:prstGeom>
          <a:noFill/>
          <a:ln w="12700" cap="flat" cmpd="sng" algn="ctr">
            <a:gradFill>
              <a:gsLst>
                <a:gs pos="0">
                  <a:sysClr val="window" lastClr="FFFFFF">
                    <a:lumMod val="75000"/>
                  </a:sysClr>
                </a:gs>
                <a:gs pos="50000">
                  <a:sysClr val="window" lastClr="FFFFFF">
                    <a:lumMod val="75000"/>
                    <a:alpha val="39000"/>
                  </a:sysClr>
                </a:gs>
                <a:gs pos="100000">
                  <a:sysClr val="window" lastClr="FFFFFF">
                    <a:lumMod val="75000"/>
                    <a:alpha val="0"/>
                  </a:sysClr>
                </a:gs>
              </a:gsLst>
              <a:lin ang="5400000" scaled="0"/>
            </a:gradFill>
            <a:prstDash val="solid"/>
          </a:ln>
          <a:effectLst/>
        </p:spPr>
        <p:txBody>
          <a:bodyPr lIns="36000" rIns="36000" bIns="0" anchor="t" anchorCtr="0">
            <a:scene3d>
              <a:camera prst="orthographicFront"/>
              <a:lightRig rig="threePt" dir="t"/>
            </a:scene3d>
            <a:sp3d contourW="25400">
              <a:bevelT w="1270" h="63500"/>
              <a:contourClr>
                <a:schemeClr val="bg1"/>
              </a:contourClr>
            </a:sp3d>
          </a:bodyPr>
          <a:lstStyle/>
          <a:p>
            <a:pPr algn="ctr" defTabSz="1330325" eaLnBrk="0" latinLnBrk="0" hangingPunct="0">
              <a:lnSpc>
                <a:spcPct val="110000"/>
              </a:lnSpc>
              <a:defRPr/>
            </a:pPr>
            <a:r>
              <a:rPr lang="en-US" altLang="ko-KR" sz="1200" kern="0" spc="-50">
                <a:ln>
                  <a:solidFill>
                    <a:sysClr val="windowText" lastClr="000000"/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latin typeface="Rix정고딕 B" pitchFamily="18" charset="-127"/>
                <a:ea typeface="Rix정고딕 B" pitchFamily="18" charset="-127"/>
              </a:rPr>
              <a:t>  </a:t>
            </a:r>
            <a:endParaRPr lang="ko-KR" altLang="en-US" sz="1200" kern="0" spc="-50" dirty="0">
              <a:ln>
                <a:solidFill>
                  <a:sysClr val="windowText" lastClr="000000"/>
                </a:solidFill>
              </a:ln>
              <a:solidFill>
                <a:sysClr val="windowText" lastClr="000000">
                  <a:lumMod val="85000"/>
                  <a:lumOff val="15000"/>
                </a:sysClr>
              </a:solidFill>
              <a:latin typeface="Rix정고딕 B" pitchFamily="18" charset="-127"/>
              <a:ea typeface="Rix정고딕 B" pitchFamily="18" charset="-127"/>
            </a:endParaRPr>
          </a:p>
        </p:txBody>
      </p:sp>
      <p:sp>
        <p:nvSpPr>
          <p:cNvPr id="29" name="Text Box 193"/>
          <p:cNvSpPr txBox="1">
            <a:spLocks noChangeArrowheads="1"/>
          </p:cNvSpPr>
          <p:nvPr/>
        </p:nvSpPr>
        <p:spPr bwMode="auto">
          <a:xfrm>
            <a:off x="8325755" y="595257"/>
            <a:ext cx="1576107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0" lvl="1" algn="ctr" defTabSz="762000" eaLnBrk="0" fontAlgn="base" latinLnBrk="0" hangingPunct="0">
              <a:spcBef>
                <a:spcPct val="0"/>
              </a:spcBef>
              <a:spcAft>
                <a:spcPct val="30000"/>
              </a:spcAft>
              <a:buClr>
                <a:srgbClr val="000000"/>
              </a:buClr>
              <a:buFont typeface="Wingdings 2" pitchFamily="18" charset="2"/>
              <a:buNone/>
              <a:tabLst>
                <a:tab pos="5648325" algn="l"/>
              </a:tabLst>
              <a:defRPr/>
            </a:pPr>
            <a:r>
              <a:rPr lang="en-US" altLang="ko-KR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Ⅰ. </a:t>
            </a:r>
            <a:r>
              <a:rPr lang="ko-KR" altLang="en-US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로그인 및 정보관리</a:t>
            </a:r>
          </a:p>
        </p:txBody>
      </p:sp>
      <p:sp>
        <p:nvSpPr>
          <p:cNvPr id="27" name="아래쪽 화살표 26"/>
          <p:cNvSpPr/>
          <p:nvPr/>
        </p:nvSpPr>
        <p:spPr>
          <a:xfrm>
            <a:off x="3238488" y="3857628"/>
            <a:ext cx="285752" cy="357190"/>
          </a:xfrm>
          <a:prstGeom prst="downArrow">
            <a:avLst/>
          </a:prstGeom>
          <a:solidFill>
            <a:schemeClr val="accent2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43376" y="3125132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①</a:t>
            </a:r>
          </a:p>
        </p:txBody>
      </p:sp>
    </p:spTree>
    <p:extLst>
      <p:ext uri="{BB962C8B-B14F-4D97-AF65-F5344CB8AC3E}">
        <p14:creationId xmlns:p14="http://schemas.microsoft.com/office/powerpoint/2010/main" val="4169162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2D0A4-23D2-31A9-3CB0-E2D16D731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EAED9D-4534-EE0A-6D34-69FA413E1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072" y="314824"/>
            <a:ext cx="9239436" cy="338554"/>
          </a:xfrm>
        </p:spPr>
        <p:txBody>
          <a:bodyPr/>
          <a:lstStyle/>
          <a:p>
            <a:r>
              <a:rPr lang="en-US" altLang="ko-KR" dirty="0">
                <a:latin typeface="나눔고딕 ExtraBold" panose="020B0600000101010101" charset="-127"/>
                <a:ea typeface="나눔고딕 ExtraBold" panose="020B0600000101010101" charset="-127"/>
              </a:rPr>
              <a:t>4. </a:t>
            </a:r>
            <a:r>
              <a:rPr>
                <a:latin typeface="나눔고딕 ExtraBold" panose="020B0600000101010101" charset="-127"/>
                <a:ea typeface="나눔고딕 ExtraBold" panose="020B0600000101010101" charset="-127"/>
              </a:rPr>
              <a:t>알림앱 설치</a:t>
            </a:r>
            <a:r>
              <a:rPr lang="en-US" dirty="0">
                <a:latin typeface="나눔고딕 ExtraBold" panose="020B0600000101010101" charset="-127"/>
                <a:ea typeface="나눔고딕 ExtraBold" panose="020B0600000101010101" charset="-127"/>
              </a:rPr>
              <a:t>	</a:t>
            </a:r>
            <a:endParaRPr lang="ko-KR" altLang="en-US" dirty="0"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grpSp>
        <p:nvGrpSpPr>
          <p:cNvPr id="3" name="그룹 46">
            <a:extLst>
              <a:ext uri="{FF2B5EF4-FFF2-40B4-BE49-F238E27FC236}">
                <a16:creationId xmlns:a16="http://schemas.microsoft.com/office/drawing/2014/main" id="{76CA03C0-EC88-3F90-41A1-B73F573AF846}"/>
              </a:ext>
            </a:extLst>
          </p:cNvPr>
          <p:cNvGrpSpPr/>
          <p:nvPr/>
        </p:nvGrpSpPr>
        <p:grpSpPr>
          <a:xfrm>
            <a:off x="273051" y="961319"/>
            <a:ext cx="7956313" cy="379449"/>
            <a:chOff x="273051" y="1340768"/>
            <a:chExt cx="7956313" cy="379449"/>
          </a:xfrm>
        </p:grpSpPr>
        <p:pic>
          <p:nvPicPr>
            <p:cNvPr id="13" name="Picture 1" descr="D:\20120213_KPIC설명회\Untitled-1.png">
              <a:extLst>
                <a:ext uri="{FF2B5EF4-FFF2-40B4-BE49-F238E27FC236}">
                  <a16:creationId xmlns:a16="http://schemas.microsoft.com/office/drawing/2014/main" id="{C937AF86-F397-5C1D-0089-B98FFB2D9A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273051" y="1431715"/>
              <a:ext cx="227417" cy="220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244BB59-B177-0B93-6C93-8C62AA5A590C}"/>
                </a:ext>
              </a:extLst>
            </p:cNvPr>
            <p:cNvSpPr txBox="1"/>
            <p:nvPr/>
          </p:nvSpPr>
          <p:spPr>
            <a:xfrm>
              <a:off x="563662" y="1340768"/>
              <a:ext cx="7665702" cy="3794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/>
            <a:lstStyle/>
            <a:p>
              <a:pPr marL="88900" lvl="1" indent="-88900" defTabSz="1330325" latinLnBrk="0">
                <a:lnSpc>
                  <a:spcPct val="150000"/>
                </a:lnSpc>
                <a:spcAft>
                  <a:spcPts val="3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0000"/>
                <a:tabLst>
                  <a:tab pos="5648325" algn="l"/>
                </a:tabLst>
                <a:defRPr/>
              </a:pPr>
              <a:r>
                <a:rPr lang="ko-KR" altLang="en-US" sz="1600" kern="0" spc="-70" dirty="0" err="1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알림앱</a:t>
              </a:r>
              <a:r>
                <a:rPr lang="ko-KR" altLang="en-US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 설치</a:t>
              </a:r>
            </a:p>
          </p:txBody>
        </p:sp>
      </p:grpSp>
      <p:sp>
        <p:nvSpPr>
          <p:cNvPr id="29" name="Text Box 193">
            <a:extLst>
              <a:ext uri="{FF2B5EF4-FFF2-40B4-BE49-F238E27FC236}">
                <a16:creationId xmlns:a16="http://schemas.microsoft.com/office/drawing/2014/main" id="{BC83D8E8-6A4B-0477-45B3-FD6B9C26F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5755" y="595257"/>
            <a:ext cx="1576107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0" lvl="1" algn="ctr" defTabSz="762000" eaLnBrk="0" fontAlgn="base" latinLnBrk="0" hangingPunct="0">
              <a:spcBef>
                <a:spcPct val="0"/>
              </a:spcBef>
              <a:spcAft>
                <a:spcPct val="30000"/>
              </a:spcAft>
              <a:buClr>
                <a:srgbClr val="000000"/>
              </a:buClr>
              <a:buFont typeface="Wingdings 2" pitchFamily="18" charset="2"/>
              <a:buNone/>
              <a:tabLst>
                <a:tab pos="5648325" algn="l"/>
              </a:tabLst>
              <a:defRPr/>
            </a:pPr>
            <a:r>
              <a:rPr lang="en-US" altLang="ko-KR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Ⅰ. </a:t>
            </a:r>
            <a:r>
              <a:rPr lang="ko-KR" altLang="en-US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로그인 및 정보관리</a:t>
            </a: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14A881A-DD1A-69C9-613F-C7DC5B8F61D1}"/>
              </a:ext>
            </a:extLst>
          </p:cNvPr>
          <p:cNvGrpSpPr/>
          <p:nvPr/>
        </p:nvGrpSpPr>
        <p:grpSpPr>
          <a:xfrm>
            <a:off x="1072939" y="1340768"/>
            <a:ext cx="7665702" cy="5110468"/>
            <a:chOff x="1072939" y="1340768"/>
            <a:chExt cx="7665702" cy="5110468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6B032D31-D5A4-A9C1-F37D-D154F34636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2939" y="1340768"/>
              <a:ext cx="7665702" cy="511046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6DEE7E8-C252-5E49-034D-4137922DF149}"/>
                </a:ext>
              </a:extLst>
            </p:cNvPr>
            <p:cNvSpPr txBox="1"/>
            <p:nvPr/>
          </p:nvSpPr>
          <p:spPr>
            <a:xfrm>
              <a:off x="2648744" y="2708920"/>
              <a:ext cx="453650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/>
                <a:t> 사용 중인 스마트폰 기종에 맞는 앱을 설치해 주세요</a:t>
              </a:r>
              <a:r>
                <a:rPr lang="en-US" altLang="ko-KR" sz="1400" dirty="0"/>
                <a:t>.</a:t>
              </a:r>
              <a:endParaRPr lang="ko-KR" altLang="en-US" sz="1400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3D957F2-21B4-DC66-B609-B5CD08EE9897}"/>
                </a:ext>
              </a:extLst>
            </p:cNvPr>
            <p:cNvSpPr txBox="1"/>
            <p:nvPr/>
          </p:nvSpPr>
          <p:spPr>
            <a:xfrm>
              <a:off x="2864768" y="5661248"/>
              <a:ext cx="374441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ko-KR" alt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B358982-3919-9FE0-5A19-86E7A4D9CB28}"/>
                </a:ext>
              </a:extLst>
            </p:cNvPr>
            <p:cNvSpPr txBox="1"/>
            <p:nvPr/>
          </p:nvSpPr>
          <p:spPr>
            <a:xfrm>
              <a:off x="3296816" y="5110585"/>
              <a:ext cx="259228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/>
                <a:t>스마트폰 카메라로 </a:t>
              </a:r>
              <a:r>
                <a:rPr lang="en-US" altLang="ko-KR" sz="1200" b="1" dirty="0"/>
                <a:t>QR </a:t>
              </a:r>
              <a:r>
                <a:rPr lang="ko-KR" altLang="en-US" sz="1200" b="1" dirty="0"/>
                <a:t>코드 스캔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1DAE489-A434-935F-F188-D0AC838510DE}"/>
                </a:ext>
              </a:extLst>
            </p:cNvPr>
            <p:cNvSpPr txBox="1"/>
            <p:nvPr/>
          </p:nvSpPr>
          <p:spPr>
            <a:xfrm>
              <a:off x="3296816" y="5384249"/>
              <a:ext cx="259228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/>
                <a:t>앱 설치 후 회원사 계정 로그인</a:t>
              </a:r>
            </a:p>
          </p:txBody>
        </p:sp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7FA4B5A5-7020-552F-B8DE-88C9DD6831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4668" y="3190080"/>
              <a:ext cx="1785937" cy="1499849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BBFC3DB8-C50C-2687-797D-94C5A0B3E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7288" y="3190080"/>
              <a:ext cx="1766887" cy="14998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2050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3861048"/>
            <a:ext cx="9906000" cy="2556706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marL="0" indent="-96381"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  <a:buBlip>
                <a:blip r:embed="rId4"/>
              </a:buBlip>
            </a:pP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812540" y="1124744"/>
            <a:ext cx="4752528" cy="43204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8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6350">
          <a:solidFill>
            <a:schemeClr val="bg1">
              <a:lumMod val="65000"/>
            </a:schemeClr>
          </a:solidFill>
        </a:ln>
      </a:spPr>
      <a:bodyPr lIns="83969" tIns="41985" rIns="83969" bIns="41985" rtlCol="0" anchor="ctr"/>
      <a:lstStyle>
        <a:defPPr algn="ctr" fontAlgn="base">
          <a:lnSpc>
            <a:spcPts val="1200"/>
          </a:lnSpc>
          <a:spcBef>
            <a:spcPct val="0"/>
          </a:spcBef>
          <a:spcAft>
            <a:spcPts val="202"/>
          </a:spcAft>
          <a:buClr>
            <a:schemeClr val="bg1">
              <a:lumMod val="65000"/>
            </a:schemeClr>
          </a:buClr>
          <a:buSzPct val="90000"/>
          <a:defRPr sz="1300" dirty="0" smtClean="0">
            <a:solidFill>
              <a:schemeClr val="tx1"/>
            </a:solidFill>
            <a:latin typeface="나눔고딕 ExtraBold" pitchFamily="50" charset="-127"/>
            <a:ea typeface="나눔고딕 ExtraBold" pitchFamily="50" charset="-12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36078</TotalTime>
  <Words>1011</Words>
  <Application>Microsoft Office PowerPoint</Application>
  <PresentationFormat>A4 용지(210x297mm)</PresentationFormat>
  <Paragraphs>141</Paragraphs>
  <Slides>15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4" baseType="lpstr">
      <vt:lpstr>맑은 고딕</vt:lpstr>
      <vt:lpstr>나눔고딕 Bold</vt:lpstr>
      <vt:lpstr>Rix정고딕 B</vt:lpstr>
      <vt:lpstr>Arial</vt:lpstr>
      <vt:lpstr>HY견고딕</vt:lpstr>
      <vt:lpstr>나눔명조 ExtraBold</vt:lpstr>
      <vt:lpstr>Wingdings 2</vt:lpstr>
      <vt:lpstr>나눔고딕 ExtraBold</vt:lpstr>
      <vt:lpstr>8_Office 테마</vt:lpstr>
      <vt:lpstr>PowerPoint 프레젠테이션</vt:lpstr>
      <vt:lpstr>PowerPoint 프레젠테이션</vt:lpstr>
      <vt:lpstr>PowerPoint 프레젠테이션</vt:lpstr>
      <vt:lpstr>1. 로그인</vt:lpstr>
      <vt:lpstr>1. 로그인</vt:lpstr>
      <vt:lpstr>2. 내정보관리</vt:lpstr>
      <vt:lpstr>2. 내정보관리</vt:lpstr>
      <vt:lpstr>2. 내정보관리</vt:lpstr>
      <vt:lpstr>3. 계정관리</vt:lpstr>
      <vt:lpstr>3. 계정관리</vt:lpstr>
      <vt:lpstr>3. 계정관리</vt:lpstr>
      <vt:lpstr>3. 계정관리</vt:lpstr>
      <vt:lpstr>3. 계정관리</vt:lpstr>
      <vt:lpstr>4. 알림앱 설치 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김소영</dc:creator>
  <cp:lastModifiedBy>ecopoy3289@gmail.com</cp:lastModifiedBy>
  <cp:revision>3334</cp:revision>
  <dcterms:created xsi:type="dcterms:W3CDTF">2012-06-28T05:45:06Z</dcterms:created>
  <dcterms:modified xsi:type="dcterms:W3CDTF">2025-12-31T02:16:50Z</dcterms:modified>
</cp:coreProperties>
</file>